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6" r:id="rId3"/>
    <p:sldId id="294" r:id="rId4"/>
    <p:sldId id="295" r:id="rId5"/>
    <p:sldId id="297" r:id="rId6"/>
    <p:sldId id="269" r:id="rId7"/>
    <p:sldId id="298" r:id="rId8"/>
    <p:sldId id="299" r:id="rId9"/>
    <p:sldId id="300" r:id="rId10"/>
    <p:sldId id="268" r:id="rId11"/>
    <p:sldId id="301" r:id="rId12"/>
    <p:sldId id="30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2A145-A578-40CD-8A0E-2D249CEC2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CA269-61B3-4182-9475-7AEE2EE34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C25A2-FA8E-45D8-B2B2-E46B9A6F1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2B1-79DF-4CF6-94BA-14575D36FE1E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40710-B582-4D38-BBC5-BBEC53AA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30DEF-2C94-4EBF-BE90-FF07AE5D4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684F-BFAD-4B13-B90D-83015A36C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980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CAAFC-F10A-4E0D-8199-5F667E42D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5ECD29-A04C-4CB3-97A5-6DF1CCAE9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190FB-3577-4C8D-B451-0C04532DF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2B1-79DF-4CF6-94BA-14575D36FE1E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1B8C6-1B83-4A86-8B9F-CD6CEED3E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626BB-37D0-4155-9041-F5FA1A473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684F-BFAD-4B13-B90D-83015A36C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34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8C2E9A-52F7-4E32-83D8-3476A0AE0A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7C89A-4921-435A-8262-0D2020275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4CE7C-661D-46E5-BA3D-3CB501D73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2B1-79DF-4CF6-94BA-14575D36FE1E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DB9C4-D24E-4956-87FE-C4DB6E66C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7ED4F-7F03-4FD5-BF8E-2FFAD825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684F-BFAD-4B13-B90D-83015A36C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93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1B24B-39E0-4D5D-B9DF-600F8652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8B34E-D11D-4094-B8AF-4D4584C2D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DA4D-C398-43D0-B041-45367DF9A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2B1-79DF-4CF6-94BA-14575D36FE1E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5BF95-8F74-435F-AF25-980C9C32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1940-58D8-45B8-8BB3-D3B6B8802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684F-BFAD-4B13-B90D-83015A36C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13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2B24D-59E6-476C-82F8-C8257852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5002C-A12F-4FED-8918-BFCECB48B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6FD89-BB8A-4741-89CD-09E375D0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2B1-79DF-4CF6-94BA-14575D36FE1E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34CE8-A212-4063-B5A6-DB023B8FE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4F6EB-DB2C-4CCD-840A-CF6ABDDF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684F-BFAD-4B13-B90D-83015A36C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408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C675B-AF1A-471D-979A-96578833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D0BB5-3CC9-4AD4-AFCA-71E579C07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6CCF2D-6A11-4A5D-9C7D-46D6FEFAF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39C8E-C81E-401C-867B-6EE92C285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2B1-79DF-4CF6-94BA-14575D36FE1E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A9556-FBC6-42EC-8DC2-39FC5ED55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FB12B-4D15-451D-8FAD-70AAC49A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684F-BFAD-4B13-B90D-83015A36C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49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A7838-89E2-4D2C-AB76-16106F1B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DF257-0459-40B9-AC6F-A2C0903EC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7D8A60-8214-4BEF-8663-06708349D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8716C-E046-4AA2-8C2D-3CE95B9C38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1CDBBE-4D0E-464A-97EE-C05FA75F2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A3072B-FCAE-46AF-B139-0E420768E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2B1-79DF-4CF6-94BA-14575D36FE1E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5D6FA1-5881-46AA-BD65-5D33186D3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861449-4AA7-49F6-B431-4C598B7B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684F-BFAD-4B13-B90D-83015A36C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39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DF965-884D-40F3-8FBE-FA2F7C67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10466-114F-4E39-B7AE-59277C7C8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2B1-79DF-4CF6-94BA-14575D36FE1E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9B1AD-594E-4135-8C77-A8BDB67B0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6F369-F1A6-4B36-8C6B-8C04B7A5E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684F-BFAD-4B13-B90D-83015A36C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32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8A3C05-DCB3-45A4-8281-F186614CB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2B1-79DF-4CF6-94BA-14575D36FE1E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E4DF6C-D1A6-41B1-A3B5-AB19CCEFA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914BE-1A8D-481D-AFAF-3395294B0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684F-BFAD-4B13-B90D-83015A36C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54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74CF-91C9-4E26-8E1C-63D2D128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791A3-73F6-4119-899C-E2B51F790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8310D-2385-4B0B-9666-8BA3AD280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90B3E-163B-4D44-8FA6-DD7FB100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2B1-79DF-4CF6-94BA-14575D36FE1E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8A7E3-7921-493C-BE3A-21B3DCF36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A89A5-E8EF-46DC-9ED1-A30BE3FFA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684F-BFAD-4B13-B90D-83015A36C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4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8AD78-0CE2-4B86-975D-BA50D9BA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43C976-C57C-4F47-9354-7041375872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797E3-98A4-4E6E-9A84-9102E920C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8EEB1-A8FD-46AD-9E50-2D5F82E0F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2B1-79DF-4CF6-94BA-14575D36FE1E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4AE55-4371-447B-BE04-DD0B582C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4ECCA-7E48-4708-AE24-3FDC4CB57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684F-BFAD-4B13-B90D-83015A36C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60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675D36-2A21-48B2-BDA3-2FB8EC44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9827A-5257-49DE-BA69-4BF240D76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AF04D-609D-4E57-8B47-A07423C7F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D82B1-79DF-4CF6-94BA-14575D36FE1E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31A2C-2DB1-4915-B5D2-D772DCA25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E7473-2E3B-4539-B90F-21A1D06AB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B684F-BFAD-4B13-B90D-83015A36C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89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269A7B9-2A5B-4175-B5B7-19CD94E4B4FE}"/>
              </a:ext>
            </a:extLst>
          </p:cNvPr>
          <p:cNvSpPr/>
          <p:nvPr/>
        </p:nvSpPr>
        <p:spPr>
          <a:xfrm>
            <a:off x="3611887" y="1000894"/>
            <a:ext cx="4822795" cy="4822795"/>
          </a:xfrm>
          <a:prstGeom prst="ellipse">
            <a:avLst/>
          </a:prstGeom>
          <a:noFill/>
          <a:ln w="76200">
            <a:solidFill>
              <a:srgbClr val="9ACA3C">
                <a:alpha val="2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23AA24FC-6E27-494E-9EA4-ED854DF38FF7}"/>
              </a:ext>
            </a:extLst>
          </p:cNvPr>
          <p:cNvSpPr/>
          <p:nvPr/>
        </p:nvSpPr>
        <p:spPr>
          <a:xfrm>
            <a:off x="3762215" y="782996"/>
            <a:ext cx="4822795" cy="4822795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FF6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70C5D4E-DC79-4B80-A364-A094453150C2}"/>
              </a:ext>
            </a:extLst>
          </p:cNvPr>
          <p:cNvSpPr/>
          <p:nvPr/>
        </p:nvSpPr>
        <p:spPr>
          <a:xfrm rot="2635907">
            <a:off x="3916039" y="892840"/>
            <a:ext cx="4792284" cy="4825929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FFA5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C60C149A-CF11-49E3-9641-AAF55DF69B21}"/>
              </a:ext>
            </a:extLst>
          </p:cNvPr>
          <p:cNvSpPr/>
          <p:nvPr/>
        </p:nvSpPr>
        <p:spPr>
          <a:xfrm rot="5400000">
            <a:off x="3916039" y="1002149"/>
            <a:ext cx="4792284" cy="4825929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E5D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99A69D0E-C098-41B0-84BC-923ED84AA459}"/>
              </a:ext>
            </a:extLst>
          </p:cNvPr>
          <p:cNvSpPr/>
          <p:nvPr/>
        </p:nvSpPr>
        <p:spPr>
          <a:xfrm rot="7980078">
            <a:off x="3765722" y="1110584"/>
            <a:ext cx="4792284" cy="4825929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BCE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5CBF5024-1A62-447A-8339-33180EDA880F}"/>
              </a:ext>
            </a:extLst>
          </p:cNvPr>
          <p:cNvSpPr/>
          <p:nvPr/>
        </p:nvSpPr>
        <p:spPr>
          <a:xfrm rot="10800000">
            <a:off x="3608752" y="1110584"/>
            <a:ext cx="4792284" cy="4825929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B3E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838F2FD1-D59C-4632-B6A6-8BD313F40B37}"/>
              </a:ext>
            </a:extLst>
          </p:cNvPr>
          <p:cNvSpPr/>
          <p:nvPr/>
        </p:nvSpPr>
        <p:spPr>
          <a:xfrm rot="13432149">
            <a:off x="3454968" y="1004980"/>
            <a:ext cx="4792284" cy="4825929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2D85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F3FA17D3-5C64-403C-BA0E-11D83B59360C}"/>
              </a:ext>
            </a:extLst>
          </p:cNvPr>
          <p:cNvSpPr/>
          <p:nvPr/>
        </p:nvSpPr>
        <p:spPr>
          <a:xfrm rot="16200000">
            <a:off x="3454968" y="917507"/>
            <a:ext cx="4792284" cy="4825929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343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13E94D71-0D8C-46C3-A145-B7EEBD456AB3}"/>
              </a:ext>
            </a:extLst>
          </p:cNvPr>
          <p:cNvSpPr/>
          <p:nvPr/>
        </p:nvSpPr>
        <p:spPr>
          <a:xfrm rot="18840914">
            <a:off x="3606655" y="778944"/>
            <a:ext cx="4792284" cy="4825929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435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D69D8D-9D77-4558-B0B9-1C7DA344B1E8}"/>
              </a:ext>
            </a:extLst>
          </p:cNvPr>
          <p:cNvSpPr txBox="1"/>
          <p:nvPr/>
        </p:nvSpPr>
        <p:spPr>
          <a:xfrm>
            <a:off x="6156887" y="188188"/>
            <a:ext cx="559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78"/>
                </a:solidFill>
              </a:rPr>
              <a:t>Climate ambition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583012-5F11-4AEA-AFB4-089B0C449404}"/>
              </a:ext>
            </a:extLst>
          </p:cNvPr>
          <p:cNvSpPr txBox="1"/>
          <p:nvPr/>
        </p:nvSpPr>
        <p:spPr>
          <a:xfrm>
            <a:off x="8444974" y="1375975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A52F"/>
                </a:solidFill>
              </a:rPr>
              <a:t>Energy</a:t>
            </a:r>
            <a:endParaRPr lang="en-GB" sz="2800" b="1" dirty="0">
              <a:solidFill>
                <a:srgbClr val="FFA52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B4F25B-4011-43FC-B44C-1429B655746E}"/>
              </a:ext>
            </a:extLst>
          </p:cNvPr>
          <p:cNvSpPr txBox="1"/>
          <p:nvPr/>
        </p:nvSpPr>
        <p:spPr>
          <a:xfrm>
            <a:off x="8899641" y="3417944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5D9C8"/>
                </a:solidFill>
              </a:rPr>
              <a:t>Circular economy</a:t>
            </a:r>
            <a:endParaRPr lang="en-GB" sz="2800" b="1" dirty="0">
              <a:solidFill>
                <a:srgbClr val="E5D9C8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C0689D-D55D-41BA-B7D4-10392FC3DCAF}"/>
              </a:ext>
            </a:extLst>
          </p:cNvPr>
          <p:cNvSpPr txBox="1"/>
          <p:nvPr/>
        </p:nvSpPr>
        <p:spPr>
          <a:xfrm>
            <a:off x="771052" y="5372092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B3E1E9"/>
                </a:solidFill>
              </a:rPr>
              <a:t>Mobility</a:t>
            </a:r>
            <a:endParaRPr lang="en-GB" sz="2800" b="1" dirty="0">
              <a:solidFill>
                <a:srgbClr val="B3E1E9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3B6527-0AAC-403E-9661-8BE425FF0665}"/>
              </a:ext>
            </a:extLst>
          </p:cNvPr>
          <p:cNvSpPr txBox="1"/>
          <p:nvPr/>
        </p:nvSpPr>
        <p:spPr>
          <a:xfrm>
            <a:off x="-386245" y="3461365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2D85A1"/>
                </a:solidFill>
              </a:rPr>
              <a:t>Food</a:t>
            </a:r>
            <a:endParaRPr lang="en-GB" sz="2800" b="1" dirty="0">
              <a:solidFill>
                <a:srgbClr val="2D85A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D0FDE-FABE-4AB0-A99D-E2B1FF757631}"/>
              </a:ext>
            </a:extLst>
          </p:cNvPr>
          <p:cNvSpPr txBox="1"/>
          <p:nvPr/>
        </p:nvSpPr>
        <p:spPr>
          <a:xfrm>
            <a:off x="20024" y="1402152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343D59"/>
                </a:solidFill>
              </a:rPr>
              <a:t>Biodiversity</a:t>
            </a:r>
            <a:endParaRPr lang="en-GB" sz="2800" b="1" dirty="0">
              <a:solidFill>
                <a:srgbClr val="343D59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059B0B1-2DAA-4379-838B-722883539B76}"/>
              </a:ext>
            </a:extLst>
          </p:cNvPr>
          <p:cNvSpPr txBox="1"/>
          <p:nvPr/>
        </p:nvSpPr>
        <p:spPr>
          <a:xfrm>
            <a:off x="2391628" y="193397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435D43"/>
                </a:solidFill>
              </a:rPr>
              <a:t>Zero pollution</a:t>
            </a:r>
            <a:endParaRPr lang="en-GB" sz="2800" b="1" dirty="0">
              <a:solidFill>
                <a:srgbClr val="435D43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3C439E-4283-4225-AE49-59E772DB1356}"/>
              </a:ext>
            </a:extLst>
          </p:cNvPr>
          <p:cNvSpPr txBox="1"/>
          <p:nvPr/>
        </p:nvSpPr>
        <p:spPr>
          <a:xfrm>
            <a:off x="7613801" y="5397134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CE4BE"/>
                </a:solidFill>
              </a:rPr>
              <a:t>Building</a:t>
            </a:r>
            <a:endParaRPr lang="en-GB" sz="2800" b="1" dirty="0">
              <a:solidFill>
                <a:srgbClr val="BCE4B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AEF704-2E33-4E20-896E-B544695C455C}"/>
              </a:ext>
            </a:extLst>
          </p:cNvPr>
          <p:cNvSpPr txBox="1"/>
          <p:nvPr/>
        </p:nvSpPr>
        <p:spPr>
          <a:xfrm>
            <a:off x="4281487" y="2591743"/>
            <a:ext cx="3629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9ACA3C"/>
                </a:solidFill>
              </a:rPr>
              <a:t>A European Green Deal</a:t>
            </a:r>
            <a:endParaRPr lang="en-GB" b="1" dirty="0">
              <a:solidFill>
                <a:srgbClr val="9ACA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1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7" grpId="0"/>
      <p:bldP spid="29" grpId="0"/>
      <p:bldP spid="31" grpId="0"/>
      <p:bldP spid="33" grpId="0"/>
      <p:bldP spid="41" grpId="0"/>
      <p:bldP spid="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B993-8DBB-4BBC-BCC7-03692F88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35D43"/>
                </a:solidFill>
              </a:rPr>
              <a:t>Zero pollution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32F6B-A756-439B-8AAD-F8167B396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Toxic-free environment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Tackle air, water and soil pollution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Protect citizens and environment from hazardous chemicals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4F23B8-7D36-4839-9516-36BD305C1E1F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43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556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4B6D9-11F8-4D1C-A765-868B46770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Toxic-free environment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50BDE-9CB3-49EC-9AF5-81BA0ACE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04120" cy="4351338"/>
          </a:xfrm>
        </p:spPr>
        <p:txBody>
          <a:bodyPr>
            <a:normAutofit/>
          </a:bodyPr>
          <a:lstStyle/>
          <a:p>
            <a:r>
              <a:rPr lang="en-GB" dirty="0"/>
              <a:t>To be proposed in 2021: Zero pollution action plan for air, water and soil </a:t>
            </a:r>
          </a:p>
          <a:p>
            <a:r>
              <a:rPr lang="en-GB" dirty="0"/>
              <a:t>Improve monitoring, reporting, prevention and remedying of all forms of pollution</a:t>
            </a:r>
          </a:p>
          <a:p>
            <a:r>
              <a:rPr lang="en-GB" dirty="0"/>
              <a:t>Review air quality standards in line with WHO guidelines </a:t>
            </a:r>
          </a:p>
          <a:p>
            <a:r>
              <a:rPr lang="en-GB" dirty="0"/>
              <a:t>Reducing greenhouse gas emissions to contribute to cleaner air, focusing on tackling industrial installation pollution</a:t>
            </a:r>
          </a:p>
          <a:p>
            <a:r>
              <a:rPr lang="en-GB" dirty="0"/>
              <a:t>Reducing water and soil pollution from overfertilization, micro-plastics, pharmaceuticals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9388A5-BEE2-4923-AE21-1D80EFCEC3EE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43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349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4B6D9-11F8-4D1C-A765-868B46770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Protect citizens &amp; environment from hazardous chemicals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50BDE-9CB3-49EC-9AF5-81BA0ACE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57463" cy="4351338"/>
          </a:xfrm>
        </p:spPr>
        <p:txBody>
          <a:bodyPr/>
          <a:lstStyle/>
          <a:p>
            <a:r>
              <a:rPr lang="en-GB" dirty="0"/>
              <a:t>Chemicals strategy for sustainability, published in October 2020</a:t>
            </a:r>
          </a:p>
          <a:p>
            <a:r>
              <a:rPr lang="en-GB" dirty="0"/>
              <a:t>Strengthen the already comprehensive framework in place</a:t>
            </a:r>
          </a:p>
          <a:p>
            <a:r>
              <a:rPr lang="en-GB" dirty="0"/>
              <a:t>Further support innovation in this area </a:t>
            </a:r>
          </a:p>
          <a:p>
            <a:r>
              <a:rPr lang="en-GB" dirty="0"/>
              <a:t>Production of sustainable chemicals through investment and initiatives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9388A5-BEE2-4923-AE21-1D80EFCEC3EE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43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9D607-14BF-4C3C-A908-71D41CC1A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65" y="3750796"/>
            <a:ext cx="3158135" cy="2108466"/>
          </a:xfrm>
          <a:prstGeom prst="rect">
            <a:avLst/>
          </a:prstGeom>
        </p:spPr>
      </p:pic>
      <p:pic>
        <p:nvPicPr>
          <p:cNvPr id="8" name="Picture 7" descr="A picture containing table, indoor, person, plate&#10;&#10;Description automatically generated">
            <a:extLst>
              <a:ext uri="{FF2B5EF4-FFF2-40B4-BE49-F238E27FC236}">
                <a16:creationId xmlns:a16="http://schemas.microsoft.com/office/drawing/2014/main" id="{6045D1F7-42CE-4219-AAB5-E9F61CF3E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64" y="1324532"/>
            <a:ext cx="3158135" cy="210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16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B993-8DBB-4BBC-BCC7-03692F88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D85A1"/>
                </a:solidFill>
              </a:rPr>
              <a:t>Food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32F6B-A756-439B-8AAD-F8167B396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Reward farmers for sustainable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Reduce impact of food processing and retail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Combat food waste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Reduce chemical, pesticide, fertilizer use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95F770-8F0B-4F72-8375-E6B2B9EEB03D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2D8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022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E83E-1C55-46A5-80B3-85C42B28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Reward farmers for sustainable practices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A7FE0-3E34-4359-889E-3A1C36B3D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3936" cy="4351338"/>
          </a:xfrm>
        </p:spPr>
        <p:txBody>
          <a:bodyPr/>
          <a:lstStyle/>
          <a:p>
            <a:r>
              <a:rPr lang="en-GB" dirty="0"/>
              <a:t>Farm to Fork strategy </a:t>
            </a:r>
          </a:p>
          <a:p>
            <a:pPr lvl="1"/>
            <a:r>
              <a:rPr lang="en-GB" dirty="0"/>
              <a:t>Protect people’s health and wellbeing, foster nature and biodiversity, increase EU competitiveness and resilience </a:t>
            </a:r>
          </a:p>
          <a:p>
            <a:r>
              <a:rPr lang="en-GB" dirty="0"/>
              <a:t>Preserve the work of farmers</a:t>
            </a:r>
          </a:p>
          <a:p>
            <a:r>
              <a:rPr lang="en-GB" dirty="0"/>
              <a:t>Sustainable practices in agriculture and fisheries</a:t>
            </a:r>
            <a:r>
              <a:rPr lang="en-GB" dirty="0">
                <a:sym typeface="Wingdings" panose="05000000000000000000" pitchFamily="2" charset="2"/>
              </a:rPr>
              <a:t> reward farmers for better environmental performances </a:t>
            </a:r>
          </a:p>
          <a:p>
            <a:r>
              <a:rPr lang="en-GB" dirty="0">
                <a:sym typeface="Wingdings" panose="05000000000000000000" pitchFamily="2" charset="2"/>
              </a:rPr>
              <a:t>Expand organic farming practices to at least 25% of farmland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F88BA6-EEB2-4C2C-9A36-CF629AA4176D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2D8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679566-A28D-4E2A-8594-53567389C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18" y="1944526"/>
            <a:ext cx="4452865" cy="296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20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E83E-1C55-46A5-80B3-85C42B28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Reduce impact of food processing &amp; retail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A7FE0-3E34-4359-889E-3A1C36B3D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3633" cy="4351338"/>
          </a:xfrm>
        </p:spPr>
        <p:txBody>
          <a:bodyPr/>
          <a:lstStyle/>
          <a:p>
            <a:r>
              <a:rPr lang="en-GB" dirty="0"/>
              <a:t>Circular economy principles </a:t>
            </a:r>
          </a:p>
          <a:p>
            <a:r>
              <a:rPr lang="en-GB" dirty="0"/>
              <a:t>Reduce environmental impact of food: </a:t>
            </a:r>
          </a:p>
          <a:p>
            <a:pPr lvl="1"/>
            <a:r>
              <a:rPr lang="en-GB" dirty="0"/>
              <a:t>Transport </a:t>
            </a:r>
          </a:p>
          <a:p>
            <a:pPr lvl="1"/>
            <a:r>
              <a:rPr lang="en-GB" dirty="0"/>
              <a:t>Storage </a:t>
            </a:r>
          </a:p>
          <a:p>
            <a:pPr lvl="1"/>
            <a:r>
              <a:rPr lang="en-GB" dirty="0"/>
              <a:t>Packaging </a:t>
            </a:r>
          </a:p>
          <a:p>
            <a:r>
              <a:rPr lang="en-GB" dirty="0"/>
              <a:t>Combat food waste through informing and educating consumers </a:t>
            </a:r>
          </a:p>
          <a:p>
            <a:pPr lvl="1"/>
            <a:r>
              <a:rPr lang="en-GB" dirty="0"/>
              <a:t>Commission will propose legally binding targets to halve food waste by 2030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F88BA6-EEB2-4C2C-9A36-CF629AA4176D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2D8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768A09B-A6C8-4617-9B2C-58409345F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472" y="1426770"/>
            <a:ext cx="3426506" cy="2284623"/>
          </a:xfrm>
          <a:prstGeom prst="rect">
            <a:avLst/>
          </a:prstGeom>
        </p:spPr>
      </p:pic>
      <p:pic>
        <p:nvPicPr>
          <p:cNvPr id="10" name="Picture 9" descr="A picture containing person, food, indoor, preparing&#10;&#10;Description automatically generated">
            <a:extLst>
              <a:ext uri="{FF2B5EF4-FFF2-40B4-BE49-F238E27FC236}">
                <a16:creationId xmlns:a16="http://schemas.microsoft.com/office/drawing/2014/main" id="{200A19ED-2463-4760-825D-525E7B1C9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472" y="4027277"/>
            <a:ext cx="3426506" cy="22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E83E-1C55-46A5-80B3-85C42B28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Reduce chemical, pesticide, fertilizer use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A7FE0-3E34-4359-889E-3A1C36B3D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3318" cy="4351338"/>
          </a:xfrm>
        </p:spPr>
        <p:txBody>
          <a:bodyPr/>
          <a:lstStyle/>
          <a:p>
            <a:r>
              <a:rPr lang="en-GB" dirty="0"/>
              <a:t>Reduce use of chemical and hazardous pesticides by 50% by 2030</a:t>
            </a:r>
          </a:p>
          <a:p>
            <a:r>
              <a:rPr lang="en-GB" dirty="0"/>
              <a:t>Reduce fertilizer use by 20% by 2030 to reduce loss of nutrients in soil </a:t>
            </a:r>
          </a:p>
          <a:p>
            <a:r>
              <a:rPr lang="en-GB" dirty="0"/>
              <a:t>Reduce sale of antimicrobials for farm animals/aquaculture by 50% by 2030 to tackle antimicrobial resistance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F88BA6-EEB2-4C2C-9A36-CF629AA4176D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2D8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8531B196-8A54-471E-A602-9D945D02D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18" y="2376568"/>
            <a:ext cx="4873568" cy="32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B993-8DBB-4BBC-BCC7-03692F88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43D59"/>
                </a:solidFill>
              </a:rPr>
              <a:t>Biodiversity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32F6B-A756-439B-8AAD-F8167B396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Halting biodiversity loss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Improving forest ecosystems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Fostering healthy and resilient oceans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0C465C-0E43-4DC1-9963-D66955B27159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34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186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6A24-98D3-4BDF-A47F-E9ECEFF27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Halting biodiversity loss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B698A-8EEE-4993-A26C-76C7CEED1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33948" cy="4351338"/>
          </a:xfrm>
        </p:spPr>
        <p:txBody>
          <a:bodyPr/>
          <a:lstStyle/>
          <a:p>
            <a:r>
              <a:rPr lang="en-GB" dirty="0"/>
              <a:t>EU Biodiversity Strategy for 2030 proposed by Commission in June 2020</a:t>
            </a:r>
          </a:p>
          <a:p>
            <a:pPr lvl="1"/>
            <a:r>
              <a:rPr lang="en-GB" dirty="0"/>
              <a:t>Expand network of protected areas in the EU, building upon Natura 2000 areas</a:t>
            </a:r>
          </a:p>
          <a:p>
            <a:pPr lvl="1"/>
            <a:r>
              <a:rPr lang="en-GB" dirty="0"/>
              <a:t>EU Nature Restoration plan: specific actions to restore damaged ecosystems &amp; measures to manage them sustainably </a:t>
            </a:r>
          </a:p>
          <a:p>
            <a:pPr lvl="1"/>
            <a:r>
              <a:rPr lang="en-GB" dirty="0"/>
              <a:t>Strengthened governance framework to ensure respect of nature in decision-making process </a:t>
            </a:r>
          </a:p>
          <a:p>
            <a:pPr lvl="1"/>
            <a:r>
              <a:rPr lang="en-GB" dirty="0"/>
              <a:t>Convention on Biological Diversity: tackle the global challenge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94804-1DCA-46D1-9005-239BBDBB63CC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34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0D409F-84A3-4C2A-8232-037FEC8CC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148" y="1180730"/>
            <a:ext cx="3266709" cy="2178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BDA5F-546D-4015-AF62-671790409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148" y="3861786"/>
            <a:ext cx="3266184" cy="217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36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6A24-98D3-4BDF-A47F-E9ECEFF27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Improving forest ecosystems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B698A-8EEE-4993-A26C-76C7CEED1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8512" cy="4351338"/>
          </a:xfrm>
        </p:spPr>
        <p:txBody>
          <a:bodyPr/>
          <a:lstStyle/>
          <a:p>
            <a:r>
              <a:rPr lang="en-GB" dirty="0"/>
              <a:t>Forested areas are crucial to achieve climate neutrality </a:t>
            </a:r>
          </a:p>
          <a:p>
            <a:r>
              <a:rPr lang="en-GB" dirty="0"/>
              <a:t>Preservation and restoration of forest is essential for absorbing CO2 and promoting the bioeconomy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94804-1DCA-46D1-9005-239BBDBB63CC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34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634D67BE-AA97-4168-AB49-5AE491BFB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80" y="1284471"/>
            <a:ext cx="3248820" cy="2166151"/>
          </a:xfrm>
          <a:prstGeom prst="rect">
            <a:avLst/>
          </a:prstGeom>
        </p:spPr>
      </p:pic>
      <p:pic>
        <p:nvPicPr>
          <p:cNvPr id="8" name="Picture 7" descr="A picture containing fence, tree, outdoor, plant&#10;&#10;Description automatically generated">
            <a:extLst>
              <a:ext uri="{FF2B5EF4-FFF2-40B4-BE49-F238E27FC236}">
                <a16:creationId xmlns:a16="http://schemas.microsoft.com/office/drawing/2014/main" id="{6B309C04-E2E5-4AE1-8C4E-1EF7ED2DB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80" y="3740348"/>
            <a:ext cx="3248820" cy="2436615"/>
          </a:xfrm>
          <a:prstGeom prst="rect">
            <a:avLst/>
          </a:prstGeom>
        </p:spPr>
      </p:pic>
      <p:pic>
        <p:nvPicPr>
          <p:cNvPr id="10" name="Picture 9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8E2A0B8A-682F-444C-9262-596B29A92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247" y="3740348"/>
            <a:ext cx="3654465" cy="243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6A24-98D3-4BDF-A47F-E9ECEFF27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Fostering healthy and resilient oceans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B698A-8EEE-4993-A26C-76C7CEED1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A sustainable blue economy </a:t>
            </a:r>
          </a:p>
          <a:p>
            <a:r>
              <a:rPr lang="en-GB" dirty="0"/>
              <a:t>Oceans can help alleviate demands on land resources </a:t>
            </a:r>
          </a:p>
          <a:p>
            <a:r>
              <a:rPr lang="en-GB" dirty="0"/>
              <a:t>Oceans can provide space for offshore renewable energy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94804-1DCA-46D1-9005-239BBDBB63CC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34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water, sky, outdoor, ocean&#10;&#10;Description automatically generated">
            <a:extLst>
              <a:ext uri="{FF2B5EF4-FFF2-40B4-BE49-F238E27FC236}">
                <a16:creationId xmlns:a16="http://schemas.microsoft.com/office/drawing/2014/main" id="{3CB25B10-1418-421B-A55E-928ADA9E7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82"/>
          <a:stretch/>
        </p:blipFill>
        <p:spPr>
          <a:xfrm>
            <a:off x="2814221" y="3429000"/>
            <a:ext cx="6563557" cy="30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432</Words>
  <Application>Microsoft Office PowerPoint</Application>
  <PresentationFormat>Widescreen</PresentationFormat>
  <Paragraphs>64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Food</vt:lpstr>
      <vt:lpstr>Reward farmers for sustainable practices</vt:lpstr>
      <vt:lpstr>Reduce impact of food processing &amp; retail </vt:lpstr>
      <vt:lpstr>Reduce chemical, pesticide, fertilizer use </vt:lpstr>
      <vt:lpstr>Biodiversity</vt:lpstr>
      <vt:lpstr>Halting biodiversity loss </vt:lpstr>
      <vt:lpstr>Improving forest ecosystems </vt:lpstr>
      <vt:lpstr>Fostering healthy and resilient oceans </vt:lpstr>
      <vt:lpstr>Zero pollution</vt:lpstr>
      <vt:lpstr>Toxic-free environment </vt:lpstr>
      <vt:lpstr>Protect citizens &amp; environment from hazardous chemicals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Nora Vissers</dc:creator>
  <cp:lastModifiedBy>Nora Vissers</cp:lastModifiedBy>
  <cp:revision>1</cp:revision>
  <dcterms:created xsi:type="dcterms:W3CDTF">2020-12-08T08:48:22Z</dcterms:created>
  <dcterms:modified xsi:type="dcterms:W3CDTF">2020-12-08T08:48:38Z</dcterms:modified>
</cp:coreProperties>
</file>