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7" r:id="rId3"/>
    <p:sldId id="290" r:id="rId4"/>
    <p:sldId id="291" r:id="rId5"/>
    <p:sldId id="292" r:id="rId6"/>
    <p:sldId id="29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405626-8B75-4B41-8B72-87F3E8DB466F}" v="3" dt="2020-12-08T08:48:01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a Vissers" userId="98c739a6-febd-45a3-9a63-d5cff6bc7a0f" providerId="ADAL" clId="{FE405626-8B75-4B41-8B72-87F3E8DB466F}"/>
    <pc:docChg chg="addSld delSld modSld">
      <pc:chgData name="Nora Vissers" userId="98c739a6-febd-45a3-9a63-d5cff6bc7a0f" providerId="ADAL" clId="{FE405626-8B75-4B41-8B72-87F3E8DB466F}" dt="2020-12-08T08:48:01.729" v="3"/>
      <pc:docMkLst>
        <pc:docMk/>
      </pc:docMkLst>
      <pc:sldChg chg="add del">
        <pc:chgData name="Nora Vissers" userId="98c739a6-febd-45a3-9a63-d5cff6bc7a0f" providerId="ADAL" clId="{FE405626-8B75-4B41-8B72-87F3E8DB466F}" dt="2020-12-08T08:48:01.729" v="3"/>
        <pc:sldMkLst>
          <pc:docMk/>
          <pc:sldMk cId="573848775" sldId="267"/>
        </pc:sldMkLst>
      </pc:sldChg>
      <pc:sldChg chg="add del">
        <pc:chgData name="Nora Vissers" userId="98c739a6-febd-45a3-9a63-d5cff6bc7a0f" providerId="ADAL" clId="{FE405626-8B75-4B41-8B72-87F3E8DB466F}" dt="2020-12-08T08:48:01.729" v="3"/>
        <pc:sldMkLst>
          <pc:docMk/>
          <pc:sldMk cId="3512998794" sldId="271"/>
        </pc:sldMkLst>
      </pc:sldChg>
      <pc:sldChg chg="add del">
        <pc:chgData name="Nora Vissers" userId="98c739a6-febd-45a3-9a63-d5cff6bc7a0f" providerId="ADAL" clId="{FE405626-8B75-4B41-8B72-87F3E8DB466F}" dt="2020-12-08T08:48:01.729" v="3"/>
        <pc:sldMkLst>
          <pc:docMk/>
          <pc:sldMk cId="1016848796" sldId="290"/>
        </pc:sldMkLst>
      </pc:sldChg>
      <pc:sldChg chg="add del">
        <pc:chgData name="Nora Vissers" userId="98c739a6-febd-45a3-9a63-d5cff6bc7a0f" providerId="ADAL" clId="{FE405626-8B75-4B41-8B72-87F3E8DB466F}" dt="2020-12-08T08:48:01.729" v="3"/>
        <pc:sldMkLst>
          <pc:docMk/>
          <pc:sldMk cId="476622578" sldId="291"/>
        </pc:sldMkLst>
      </pc:sldChg>
      <pc:sldChg chg="add del">
        <pc:chgData name="Nora Vissers" userId="98c739a6-febd-45a3-9a63-d5cff6bc7a0f" providerId="ADAL" clId="{FE405626-8B75-4B41-8B72-87F3E8DB466F}" dt="2020-12-08T08:48:01.729" v="3"/>
        <pc:sldMkLst>
          <pc:docMk/>
          <pc:sldMk cId="2415811561" sldId="292"/>
        </pc:sldMkLst>
      </pc:sldChg>
      <pc:sldChg chg="add del">
        <pc:chgData name="Nora Vissers" userId="98c739a6-febd-45a3-9a63-d5cff6bc7a0f" providerId="ADAL" clId="{FE405626-8B75-4B41-8B72-87F3E8DB466F}" dt="2020-12-08T08:48:01.729" v="3"/>
        <pc:sldMkLst>
          <pc:docMk/>
          <pc:sldMk cId="361382492" sldId="293"/>
        </pc:sldMkLst>
      </pc:sldChg>
      <pc:sldChg chg="add del">
        <pc:chgData name="Nora Vissers" userId="98c739a6-febd-45a3-9a63-d5cff6bc7a0f" providerId="ADAL" clId="{FE405626-8B75-4B41-8B72-87F3E8DB466F}" dt="2020-12-08T08:47:54.388" v="1"/>
        <pc:sldMkLst>
          <pc:docMk/>
          <pc:sldMk cId="1922914748" sldId="294"/>
        </pc:sldMkLst>
      </pc:sldChg>
      <pc:sldChg chg="add del">
        <pc:chgData name="Nora Vissers" userId="98c739a6-febd-45a3-9a63-d5cff6bc7a0f" providerId="ADAL" clId="{FE405626-8B75-4B41-8B72-87F3E8DB466F}" dt="2020-12-08T08:47:54.388" v="1"/>
        <pc:sldMkLst>
          <pc:docMk/>
          <pc:sldMk cId="2026605237" sldId="295"/>
        </pc:sldMkLst>
      </pc:sldChg>
      <pc:sldChg chg="add del">
        <pc:chgData name="Nora Vissers" userId="98c739a6-febd-45a3-9a63-d5cff6bc7a0f" providerId="ADAL" clId="{FE405626-8B75-4B41-8B72-87F3E8DB466F}" dt="2020-12-08T08:47:54.388" v="1"/>
        <pc:sldMkLst>
          <pc:docMk/>
          <pc:sldMk cId="883649146" sldId="296"/>
        </pc:sldMkLst>
      </pc:sldChg>
      <pc:sldChg chg="add del">
        <pc:chgData name="Nora Vissers" userId="98c739a6-febd-45a3-9a63-d5cff6bc7a0f" providerId="ADAL" clId="{FE405626-8B75-4B41-8B72-87F3E8DB466F}" dt="2020-12-08T08:47:54.388" v="1"/>
        <pc:sldMkLst>
          <pc:docMk/>
          <pc:sldMk cId="1312062689" sldId="297"/>
        </pc:sldMkLst>
      </pc:sldChg>
      <pc:sldChg chg="add del">
        <pc:chgData name="Nora Vissers" userId="98c739a6-febd-45a3-9a63-d5cff6bc7a0f" providerId="ADAL" clId="{FE405626-8B75-4B41-8B72-87F3E8DB466F}" dt="2020-12-08T08:47:54.388" v="1"/>
        <pc:sldMkLst>
          <pc:docMk/>
          <pc:sldMk cId="4174230344" sldId="298"/>
        </pc:sldMkLst>
      </pc:sldChg>
      <pc:sldChg chg="add del">
        <pc:chgData name="Nora Vissers" userId="98c739a6-febd-45a3-9a63-d5cff6bc7a0f" providerId="ADAL" clId="{FE405626-8B75-4B41-8B72-87F3E8DB466F}" dt="2020-12-08T08:47:54.388" v="1"/>
        <pc:sldMkLst>
          <pc:docMk/>
          <pc:sldMk cId="4216452781" sldId="29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emissions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2D-4B77-8BF6-797428AB67BE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2D-4B77-8BF6-797428AB67BE}"/>
              </c:ext>
            </c:extLst>
          </c:dPt>
          <c:cat>
            <c:strRef>
              <c:f>Sheet1!$A$2:$A$3</c:f>
              <c:strCache>
                <c:ptCount val="2"/>
                <c:pt idx="0">
                  <c:v>Industry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2D-4B77-8BF6-797428AB6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BB00F-E0DC-42F9-8482-DC1B053AD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3D5EC-5A46-4544-B9A2-A467A7911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5E9C6-7771-4DF4-B3CB-0C6AEE6B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65D1-E5FE-47A6-8F53-D7FF89BBFE3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43939-7290-4BCD-B454-0BEC3AA3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02F62-AB52-4BBA-A9C0-9A7A4E50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A65-7A74-4C71-9121-3973C9DB5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0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73947-1C69-42EE-A469-DAA9D874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AD03B-A498-40FA-8F11-465A4DB56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8F98F-3DA6-4B3F-A357-4677C8419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65D1-E5FE-47A6-8F53-D7FF89BBFE3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6B070-69C4-41B6-B4B5-9285C342F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87299-91AF-4C9F-8BFE-67A5A0DA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A65-7A74-4C71-9121-3973C9DB5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5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BBC80E-B911-4A4F-9CC7-D3716BB12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C8E22-3949-4029-A4F4-823943399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4FC26-6596-44E1-A0F4-E7946051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65D1-E5FE-47A6-8F53-D7FF89BBFE3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8950C-64A8-4588-BBC8-3C19F8E46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BB25F-C4B8-4D62-9E64-EA966BF3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A65-7A74-4C71-9121-3973C9DB5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01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84042-F6C9-4D97-A2A6-893B0BCA9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F04AC-C168-4752-ABD0-824CC2EFA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A7B1A-004E-47FD-AE5A-047240FED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65D1-E5FE-47A6-8F53-D7FF89BBFE3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91485-E8A6-486E-8C67-32B1C637D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C62EF-6348-4BE3-BB6B-B4B9B4C3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A65-7A74-4C71-9121-3973C9DB5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61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A354F-F02C-4AF3-BAA3-9FB14C6A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E4F56-9627-4C8A-B10B-87E5F73CE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E48CC-F674-4053-A766-00A860A7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65D1-E5FE-47A6-8F53-D7FF89BBFE3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E7858-68B5-45A5-BF78-2D90521C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8C487-2E7F-46BE-9FFE-23B212C8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A65-7A74-4C71-9121-3973C9DB5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9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BE0F9-4493-4FB7-97EC-4E8F912A0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A4D97-802A-4E9C-B2DC-D52F0F4D8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2C9A0-9C82-4098-A539-6C48E86A1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06911-64FA-452F-8B49-1A54519F8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65D1-E5FE-47A6-8F53-D7FF89BBFE3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06FD7-33E7-4D98-87B3-D1114AA3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77576-9FB8-4086-8C17-9BB59C7F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A65-7A74-4C71-9121-3973C9DB5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9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AA1AE-C6AD-4948-AC49-605E1777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A302B-1F83-436C-94CC-CA9E1B27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4F99B-0F64-4E4C-9684-BBE205DBB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E2B292-EF89-48A0-B89E-3560EA7E0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08DCCC-8D12-4B64-AB75-9B1A9CFEF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B64278-4477-4A90-B0ED-3EC3AD135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65D1-E5FE-47A6-8F53-D7FF89BBFE3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58B5B-9B5F-4C31-9149-7F922E2A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88D6D-06A0-4020-A04E-2885CB53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A65-7A74-4C71-9121-3973C9DB5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8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6298C-78CA-45CF-8915-D273DA239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3E403-A6A9-46E6-9997-C74A0D6C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65D1-E5FE-47A6-8F53-D7FF89BBFE3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528D9-5C59-410E-AE9F-A2EB8ADE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DE1CB-2860-4444-88D5-EF908E52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A65-7A74-4C71-9121-3973C9DB5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48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DCEB7-7B09-4937-9BC4-8D987FF4A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65D1-E5FE-47A6-8F53-D7FF89BBFE3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6A1CF-F21D-4313-AD41-669ED7815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5BB45-DEF3-469E-BDBE-3F347C20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A65-7A74-4C71-9121-3973C9DB5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44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62546-3D93-46A4-8593-BADD7D28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46439-57B1-4E9E-9635-281A1B86E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55492-4040-498A-8A9D-F2D5BA12D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976C2-C9E1-4A28-90E6-B0AFFB10D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65D1-E5FE-47A6-8F53-D7FF89BBFE3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41D4E-ABE4-4673-AB16-4560BF7A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A2CEA-EBBA-4EFD-A6E6-835BEE7A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A65-7A74-4C71-9121-3973C9DB5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70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5661-A54D-4F56-88AC-3E86D5BC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D9D9FA-3D7A-4E7F-BE08-3C6A398D5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3DB56-BD73-49AB-8B89-DA7D5C33C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9C67A-B6D9-42B4-BE03-E4EC7CBA4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65D1-E5FE-47A6-8F53-D7FF89BBFE3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3F864-A4D8-4DC3-9EBD-195EF151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72348-ACF0-49FA-83A0-A4548DF0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A65-7A74-4C71-9121-3973C9DB5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9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9BE833-85A0-4E2A-8C3A-6110FA99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0F075-3707-4963-8E52-E092D9FB1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72870-7048-4EC1-A7C7-130DFC7F3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965D1-E5FE-47A6-8F53-D7FF89BBFE3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1B097-8F43-4A50-88C6-602361AB3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6FC27-1250-4048-85C0-2E49D695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D5A65-7A74-4C71-9121-3973C9DB5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38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269A7B9-2A5B-4175-B5B7-19CD94E4B4FE}"/>
              </a:ext>
            </a:extLst>
          </p:cNvPr>
          <p:cNvSpPr/>
          <p:nvPr/>
        </p:nvSpPr>
        <p:spPr>
          <a:xfrm>
            <a:off x="3611887" y="1000894"/>
            <a:ext cx="4822795" cy="4822795"/>
          </a:xfrm>
          <a:prstGeom prst="ellipse">
            <a:avLst/>
          </a:prstGeom>
          <a:noFill/>
          <a:ln w="76200">
            <a:solidFill>
              <a:srgbClr val="9ACA3C">
                <a:alpha val="2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3AA24FC-6E27-494E-9EA4-ED854DF38FF7}"/>
              </a:ext>
            </a:extLst>
          </p:cNvPr>
          <p:cNvSpPr/>
          <p:nvPr/>
        </p:nvSpPr>
        <p:spPr>
          <a:xfrm>
            <a:off x="3762215" y="782996"/>
            <a:ext cx="4822795" cy="4822795"/>
          </a:xfrm>
          <a:prstGeom prst="arc">
            <a:avLst>
              <a:gd name="adj1" fmla="val 16213367"/>
              <a:gd name="adj2" fmla="val 18966164"/>
            </a:avLst>
          </a:prstGeom>
          <a:solidFill>
            <a:schemeClr val="bg2"/>
          </a:solidFill>
          <a:ln w="76200">
            <a:solidFill>
              <a:srgbClr val="FF6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F70C5D4E-DC79-4B80-A364-A094453150C2}"/>
              </a:ext>
            </a:extLst>
          </p:cNvPr>
          <p:cNvSpPr/>
          <p:nvPr/>
        </p:nvSpPr>
        <p:spPr>
          <a:xfrm rot="2635907">
            <a:off x="3916039" y="892840"/>
            <a:ext cx="4792284" cy="4825929"/>
          </a:xfrm>
          <a:prstGeom prst="arc">
            <a:avLst>
              <a:gd name="adj1" fmla="val 16213367"/>
              <a:gd name="adj2" fmla="val 18966164"/>
            </a:avLst>
          </a:prstGeom>
          <a:solidFill>
            <a:schemeClr val="bg2"/>
          </a:solidFill>
          <a:ln w="76200">
            <a:solidFill>
              <a:srgbClr val="FFA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C60C149A-CF11-49E3-9641-AAF55DF69B21}"/>
              </a:ext>
            </a:extLst>
          </p:cNvPr>
          <p:cNvSpPr/>
          <p:nvPr/>
        </p:nvSpPr>
        <p:spPr>
          <a:xfrm rot="5400000">
            <a:off x="3916039" y="1002149"/>
            <a:ext cx="4792284" cy="4825929"/>
          </a:xfrm>
          <a:prstGeom prst="arc">
            <a:avLst>
              <a:gd name="adj1" fmla="val 16213367"/>
              <a:gd name="adj2" fmla="val 18966164"/>
            </a:avLst>
          </a:prstGeom>
          <a:solidFill>
            <a:schemeClr val="bg2"/>
          </a:solidFill>
          <a:ln w="76200">
            <a:solidFill>
              <a:srgbClr val="E5D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99A69D0E-C098-41B0-84BC-923ED84AA459}"/>
              </a:ext>
            </a:extLst>
          </p:cNvPr>
          <p:cNvSpPr/>
          <p:nvPr/>
        </p:nvSpPr>
        <p:spPr>
          <a:xfrm rot="7980078">
            <a:off x="3765722" y="1110584"/>
            <a:ext cx="4792284" cy="4825929"/>
          </a:xfrm>
          <a:prstGeom prst="arc">
            <a:avLst>
              <a:gd name="adj1" fmla="val 16213367"/>
              <a:gd name="adj2" fmla="val 18966164"/>
            </a:avLst>
          </a:prstGeom>
          <a:solidFill>
            <a:schemeClr val="bg2"/>
          </a:solidFill>
          <a:ln w="76200">
            <a:solidFill>
              <a:srgbClr val="BCE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5CBF5024-1A62-447A-8339-33180EDA880F}"/>
              </a:ext>
            </a:extLst>
          </p:cNvPr>
          <p:cNvSpPr/>
          <p:nvPr/>
        </p:nvSpPr>
        <p:spPr>
          <a:xfrm rot="10800000">
            <a:off x="3608752" y="1110584"/>
            <a:ext cx="4792284" cy="4825929"/>
          </a:xfrm>
          <a:prstGeom prst="arc">
            <a:avLst>
              <a:gd name="adj1" fmla="val 16213367"/>
              <a:gd name="adj2" fmla="val 18966164"/>
            </a:avLst>
          </a:prstGeom>
          <a:solidFill>
            <a:schemeClr val="bg2"/>
          </a:solidFill>
          <a:ln w="76200">
            <a:solidFill>
              <a:srgbClr val="B3E1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38F2FD1-D59C-4632-B6A6-8BD313F40B37}"/>
              </a:ext>
            </a:extLst>
          </p:cNvPr>
          <p:cNvSpPr/>
          <p:nvPr/>
        </p:nvSpPr>
        <p:spPr>
          <a:xfrm rot="13432149">
            <a:off x="3454968" y="1004980"/>
            <a:ext cx="4792284" cy="4825929"/>
          </a:xfrm>
          <a:prstGeom prst="arc">
            <a:avLst>
              <a:gd name="adj1" fmla="val 16213367"/>
              <a:gd name="adj2" fmla="val 18966164"/>
            </a:avLst>
          </a:prstGeom>
          <a:solidFill>
            <a:schemeClr val="bg2"/>
          </a:solidFill>
          <a:ln w="76200">
            <a:solidFill>
              <a:srgbClr val="2D8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F3FA17D3-5C64-403C-BA0E-11D83B59360C}"/>
              </a:ext>
            </a:extLst>
          </p:cNvPr>
          <p:cNvSpPr/>
          <p:nvPr/>
        </p:nvSpPr>
        <p:spPr>
          <a:xfrm rot="16200000">
            <a:off x="3454968" y="917507"/>
            <a:ext cx="4792284" cy="4825929"/>
          </a:xfrm>
          <a:prstGeom prst="arc">
            <a:avLst>
              <a:gd name="adj1" fmla="val 16213367"/>
              <a:gd name="adj2" fmla="val 18966164"/>
            </a:avLst>
          </a:prstGeom>
          <a:solidFill>
            <a:schemeClr val="bg2"/>
          </a:solidFill>
          <a:ln w="76200">
            <a:solidFill>
              <a:srgbClr val="343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13E94D71-0D8C-46C3-A145-B7EEBD456AB3}"/>
              </a:ext>
            </a:extLst>
          </p:cNvPr>
          <p:cNvSpPr/>
          <p:nvPr/>
        </p:nvSpPr>
        <p:spPr>
          <a:xfrm rot="18840914">
            <a:off x="3606655" y="778944"/>
            <a:ext cx="4792284" cy="4825929"/>
          </a:xfrm>
          <a:prstGeom prst="arc">
            <a:avLst>
              <a:gd name="adj1" fmla="val 16213367"/>
              <a:gd name="adj2" fmla="val 18966164"/>
            </a:avLst>
          </a:prstGeom>
          <a:solidFill>
            <a:schemeClr val="bg2"/>
          </a:solidFill>
          <a:ln w="76200">
            <a:solidFill>
              <a:srgbClr val="435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D69D8D-9D77-4558-B0B9-1C7DA344B1E8}"/>
              </a:ext>
            </a:extLst>
          </p:cNvPr>
          <p:cNvSpPr txBox="1"/>
          <p:nvPr/>
        </p:nvSpPr>
        <p:spPr>
          <a:xfrm>
            <a:off x="6156887" y="188188"/>
            <a:ext cx="559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6678"/>
                </a:solidFill>
              </a:rPr>
              <a:t>Climate ambition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583012-5F11-4AEA-AFB4-089B0C449404}"/>
              </a:ext>
            </a:extLst>
          </p:cNvPr>
          <p:cNvSpPr txBox="1"/>
          <p:nvPr/>
        </p:nvSpPr>
        <p:spPr>
          <a:xfrm>
            <a:off x="8444974" y="1375975"/>
            <a:ext cx="362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A52F"/>
                </a:solidFill>
              </a:rPr>
              <a:t>Energy</a:t>
            </a:r>
            <a:endParaRPr lang="en-GB" sz="2800" b="1" dirty="0">
              <a:solidFill>
                <a:srgbClr val="FFA52F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B4F25B-4011-43FC-B44C-1429B655746E}"/>
              </a:ext>
            </a:extLst>
          </p:cNvPr>
          <p:cNvSpPr txBox="1"/>
          <p:nvPr/>
        </p:nvSpPr>
        <p:spPr>
          <a:xfrm>
            <a:off x="8899641" y="3417944"/>
            <a:ext cx="362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5D9C8"/>
                </a:solidFill>
              </a:rPr>
              <a:t>Circular economy</a:t>
            </a:r>
            <a:endParaRPr lang="en-GB" sz="2800" b="1" dirty="0">
              <a:solidFill>
                <a:srgbClr val="E5D9C8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C0689D-D55D-41BA-B7D4-10392FC3DCAF}"/>
              </a:ext>
            </a:extLst>
          </p:cNvPr>
          <p:cNvSpPr txBox="1"/>
          <p:nvPr/>
        </p:nvSpPr>
        <p:spPr>
          <a:xfrm>
            <a:off x="771052" y="5372092"/>
            <a:ext cx="362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B3E1E9"/>
                </a:solidFill>
              </a:rPr>
              <a:t>Mobility</a:t>
            </a:r>
            <a:endParaRPr lang="en-GB" sz="2800" b="1" dirty="0">
              <a:solidFill>
                <a:srgbClr val="B3E1E9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3B6527-0AAC-403E-9661-8BE425FF0665}"/>
              </a:ext>
            </a:extLst>
          </p:cNvPr>
          <p:cNvSpPr txBox="1"/>
          <p:nvPr/>
        </p:nvSpPr>
        <p:spPr>
          <a:xfrm>
            <a:off x="-386245" y="3461365"/>
            <a:ext cx="362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2D85A1"/>
                </a:solidFill>
              </a:rPr>
              <a:t>Food</a:t>
            </a:r>
            <a:endParaRPr lang="en-GB" sz="2800" b="1" dirty="0">
              <a:solidFill>
                <a:srgbClr val="2D85A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CD0FDE-FABE-4AB0-A99D-E2B1FF757631}"/>
              </a:ext>
            </a:extLst>
          </p:cNvPr>
          <p:cNvSpPr txBox="1"/>
          <p:nvPr/>
        </p:nvSpPr>
        <p:spPr>
          <a:xfrm>
            <a:off x="20024" y="1402152"/>
            <a:ext cx="362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343D59"/>
                </a:solidFill>
              </a:rPr>
              <a:t>Biodiversity</a:t>
            </a:r>
            <a:endParaRPr lang="en-GB" sz="2800" b="1" dirty="0">
              <a:solidFill>
                <a:srgbClr val="343D59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059B0B1-2DAA-4379-838B-722883539B76}"/>
              </a:ext>
            </a:extLst>
          </p:cNvPr>
          <p:cNvSpPr txBox="1"/>
          <p:nvPr/>
        </p:nvSpPr>
        <p:spPr>
          <a:xfrm>
            <a:off x="2391628" y="193397"/>
            <a:ext cx="362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435D43"/>
                </a:solidFill>
              </a:rPr>
              <a:t>Zero pollution</a:t>
            </a:r>
            <a:endParaRPr lang="en-GB" sz="2800" b="1" dirty="0">
              <a:solidFill>
                <a:srgbClr val="435D43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3C439E-4283-4225-AE49-59E772DB1356}"/>
              </a:ext>
            </a:extLst>
          </p:cNvPr>
          <p:cNvSpPr txBox="1"/>
          <p:nvPr/>
        </p:nvSpPr>
        <p:spPr>
          <a:xfrm>
            <a:off x="7613801" y="5397134"/>
            <a:ext cx="362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CE4BE"/>
                </a:solidFill>
              </a:rPr>
              <a:t>Building</a:t>
            </a:r>
            <a:endParaRPr lang="en-GB" sz="2800" b="1" dirty="0">
              <a:solidFill>
                <a:srgbClr val="BCE4BE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AEF704-2E33-4E20-896E-B544695C455C}"/>
              </a:ext>
            </a:extLst>
          </p:cNvPr>
          <p:cNvSpPr txBox="1"/>
          <p:nvPr/>
        </p:nvSpPr>
        <p:spPr>
          <a:xfrm>
            <a:off x="4281487" y="2591743"/>
            <a:ext cx="3629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ACA3C"/>
                </a:solidFill>
              </a:rPr>
              <a:t>A European Green Deal</a:t>
            </a:r>
            <a:endParaRPr lang="en-GB" b="1" dirty="0">
              <a:solidFill>
                <a:srgbClr val="9ACA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9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4" grpId="0" animBg="1"/>
      <p:bldP spid="16" grpId="0" animBg="1"/>
      <p:bldP spid="20" grpId="0" animBg="1"/>
      <p:bldP spid="22" grpId="0" animBg="1"/>
      <p:bldP spid="24" grpId="0" animBg="1"/>
      <p:bldP spid="27" grpId="0"/>
      <p:bldP spid="29" grpId="0"/>
      <p:bldP spid="31" grpId="0"/>
      <p:bldP spid="35" grpId="0"/>
      <p:bldP spid="37" grpId="0"/>
      <p:bldP spid="39" grpId="0"/>
      <p:bldP spid="41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B993-8DBB-4BBC-BCC7-03692F887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B3E1E9"/>
                </a:solidFill>
              </a:rPr>
              <a:t>Mobility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32F6B-A756-439B-8AAD-F8167B396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92311" cy="4351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Multimodal transport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Alternative fuels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Smart traffic management systems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Reflect environmental impact in price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9E5B19-96A9-4B35-A168-70FEF8BDBF58}"/>
              </a:ext>
            </a:extLst>
          </p:cNvPr>
          <p:cNvSpPr/>
          <p:nvPr/>
        </p:nvSpPr>
        <p:spPr>
          <a:xfrm>
            <a:off x="10942320" y="0"/>
            <a:ext cx="1249680" cy="6858000"/>
          </a:xfrm>
          <a:prstGeom prst="rect">
            <a:avLst/>
          </a:prstGeom>
          <a:solidFill>
            <a:srgbClr val="B3E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76E545D-C51A-49B4-952C-F9C9339D3336}"/>
              </a:ext>
            </a:extLst>
          </p:cNvPr>
          <p:cNvGraphicFramePr/>
          <p:nvPr/>
        </p:nvGraphicFramePr>
        <p:xfrm>
          <a:off x="8070575" y="1691724"/>
          <a:ext cx="3894317" cy="352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6A8F389-488F-4F0E-B8D8-198F50CD188F}"/>
              </a:ext>
            </a:extLst>
          </p:cNvPr>
          <p:cNvSpPr txBox="1"/>
          <p:nvPr/>
        </p:nvSpPr>
        <p:spPr>
          <a:xfrm>
            <a:off x="8230511" y="624778"/>
            <a:ext cx="3894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Transport accounts for 25% of EU’s GHG emissions </a:t>
            </a:r>
          </a:p>
        </p:txBody>
      </p:sp>
    </p:spTree>
    <p:extLst>
      <p:ext uri="{BB962C8B-B14F-4D97-AF65-F5344CB8AC3E}">
        <p14:creationId xmlns:p14="http://schemas.microsoft.com/office/powerpoint/2010/main" val="57384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23B9C-00D3-4904-9888-D0B23AC90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Multimodal transport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FC914-CFC3-4391-8667-F3DE98510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17528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Maritime, aviation and road sectors produce the most emissions </a:t>
            </a:r>
          </a:p>
          <a:p>
            <a:r>
              <a:rPr lang="en-GB" dirty="0"/>
              <a:t>90% reduction of transport emissions is needed by 2050</a:t>
            </a:r>
          </a:p>
          <a:p>
            <a:r>
              <a:rPr lang="en-GB" dirty="0"/>
              <a:t>Implementation of sustainable and smart mobility strategy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Multimodal transport: Combining of multiple transport modes throughout a journey to reduce emissions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56F221-2C3E-476D-A3C9-EB030ACB1BD1}"/>
              </a:ext>
            </a:extLst>
          </p:cNvPr>
          <p:cNvSpPr/>
          <p:nvPr/>
        </p:nvSpPr>
        <p:spPr>
          <a:xfrm>
            <a:off x="10942320" y="0"/>
            <a:ext cx="1249680" cy="6858000"/>
          </a:xfrm>
          <a:prstGeom prst="rect">
            <a:avLst/>
          </a:prstGeom>
          <a:solidFill>
            <a:srgbClr val="B3E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car, road, way, scene&#10;&#10;Description automatically generated">
            <a:extLst>
              <a:ext uri="{FF2B5EF4-FFF2-40B4-BE49-F238E27FC236}">
                <a16:creationId xmlns:a16="http://schemas.microsoft.com/office/drawing/2014/main" id="{B2C64AC4-4A7A-4B45-BAF5-B821DE3AA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728" y="1253331"/>
            <a:ext cx="29118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4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23B9C-00D3-4904-9888-D0B23AC90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Alternative fuels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FC914-CFC3-4391-8667-F3DE98510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779493" cy="4351338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Sustainable alternative fuels </a:t>
            </a:r>
          </a:p>
          <a:p>
            <a:r>
              <a:rPr lang="en-US" dirty="0"/>
              <a:t>Revision of the Alternative Fuels Infrastructure Directive</a:t>
            </a:r>
          </a:p>
          <a:p>
            <a:r>
              <a:rPr lang="en-US" dirty="0"/>
              <a:t>Funding call to support deployment of public recharging and refueling points </a:t>
            </a:r>
          </a:p>
          <a:p>
            <a:r>
              <a:rPr lang="en-US" dirty="0"/>
              <a:t>Increasing production and deployment of these more sustainable alternative fuels 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56F221-2C3E-476D-A3C9-EB030ACB1BD1}"/>
              </a:ext>
            </a:extLst>
          </p:cNvPr>
          <p:cNvSpPr/>
          <p:nvPr/>
        </p:nvSpPr>
        <p:spPr>
          <a:xfrm>
            <a:off x="10942320" y="0"/>
            <a:ext cx="1249680" cy="6858000"/>
          </a:xfrm>
          <a:prstGeom prst="rect">
            <a:avLst/>
          </a:prstGeom>
          <a:solidFill>
            <a:srgbClr val="B3E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text, outdoor, car&#10;&#10;Description automatically generated">
            <a:extLst>
              <a:ext uri="{FF2B5EF4-FFF2-40B4-BE49-F238E27FC236}">
                <a16:creationId xmlns:a16="http://schemas.microsoft.com/office/drawing/2014/main" id="{9841C890-3DBD-4AB3-90B4-300B973EE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388" y="365125"/>
            <a:ext cx="3608772" cy="24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2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23B9C-00D3-4904-9888-D0B23AC90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Smart traffic management systems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FC914-CFC3-4391-8667-F3DE98510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47843" cy="4351338"/>
          </a:xfrm>
        </p:spPr>
        <p:txBody>
          <a:bodyPr/>
          <a:lstStyle/>
          <a:p>
            <a:r>
              <a:rPr lang="en-GB" dirty="0"/>
              <a:t>Effective traffic management can help reduce congestion and pollution </a:t>
            </a:r>
          </a:p>
          <a:p>
            <a:r>
              <a:rPr lang="en-GB" dirty="0"/>
              <a:t>Implement smart traffic management systems </a:t>
            </a:r>
          </a:p>
          <a:p>
            <a:r>
              <a:rPr lang="en-GB" dirty="0"/>
              <a:t>Transport system and infrastructure must harness digitalisation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56F221-2C3E-476D-A3C9-EB030ACB1BD1}"/>
              </a:ext>
            </a:extLst>
          </p:cNvPr>
          <p:cNvSpPr/>
          <p:nvPr/>
        </p:nvSpPr>
        <p:spPr>
          <a:xfrm>
            <a:off x="10942320" y="0"/>
            <a:ext cx="1249680" cy="6858000"/>
          </a:xfrm>
          <a:prstGeom prst="rect">
            <a:avLst/>
          </a:prstGeom>
          <a:solidFill>
            <a:srgbClr val="B3E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8B425-0830-4090-9888-9157A9318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27" y="3767610"/>
            <a:ext cx="4153832" cy="272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1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23B9C-00D3-4904-9888-D0B23AC90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Reflect environmental impact in price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FC914-CFC3-4391-8667-F3DE98510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Price of transport should reflect environmental impact </a:t>
            </a:r>
          </a:p>
          <a:p>
            <a:r>
              <a:rPr lang="en-GB" dirty="0"/>
              <a:t>Help consumer make informed choices</a:t>
            </a:r>
          </a:p>
          <a:p>
            <a:r>
              <a:rPr lang="en-GB" dirty="0"/>
              <a:t>Ensure this does not disproportionally impact certain MS / citizens </a:t>
            </a:r>
          </a:p>
          <a:p>
            <a:r>
              <a:rPr lang="en-GB" dirty="0"/>
              <a:t>Extending the Emissions Trading System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56F221-2C3E-476D-A3C9-EB030ACB1BD1}"/>
              </a:ext>
            </a:extLst>
          </p:cNvPr>
          <p:cNvSpPr/>
          <p:nvPr/>
        </p:nvSpPr>
        <p:spPr>
          <a:xfrm>
            <a:off x="10942320" y="0"/>
            <a:ext cx="1249680" cy="6858000"/>
          </a:xfrm>
          <a:prstGeom prst="rect">
            <a:avLst/>
          </a:prstGeom>
          <a:solidFill>
            <a:srgbClr val="B3E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82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Mobility</vt:lpstr>
      <vt:lpstr>Multimodal transport </vt:lpstr>
      <vt:lpstr>Alternative fuels </vt:lpstr>
      <vt:lpstr>Smart traffic management systems </vt:lpstr>
      <vt:lpstr>Reflect environmental impact in price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Nora Vissers</dc:creator>
  <cp:lastModifiedBy>Nora Vissers</cp:lastModifiedBy>
  <cp:revision>1</cp:revision>
  <dcterms:created xsi:type="dcterms:W3CDTF">2020-12-08T08:46:30Z</dcterms:created>
  <dcterms:modified xsi:type="dcterms:W3CDTF">2020-12-08T08:48:04Z</dcterms:modified>
</cp:coreProperties>
</file>