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0" r:id="rId2"/>
    <p:sldId id="264" r:id="rId3"/>
    <p:sldId id="281" r:id="rId4"/>
    <p:sldId id="283" r:id="rId5"/>
    <p:sldId id="284" r:id="rId6"/>
    <p:sldId id="285" r:id="rId7"/>
    <p:sldId id="265" r:id="rId8"/>
    <p:sldId id="286" r:id="rId9"/>
    <p:sldId id="287" r:id="rId10"/>
    <p:sldId id="304" r:id="rId11"/>
    <p:sldId id="288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 emissions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225A-4D00-8844-AF312B4AD6FF}"/>
              </c:ext>
            </c:extLst>
          </c:dPt>
          <c:dPt>
            <c:idx val="1"/>
            <c:bubble3D val="0"/>
            <c:spPr>
              <a:solidFill>
                <a:schemeClr val="bg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225A-4D00-8844-AF312B4AD6FF}"/>
              </c:ext>
            </c:extLst>
          </c:dPt>
          <c:cat>
            <c:strRef>
              <c:f>Sheet1!$A$2:$A$3</c:f>
              <c:strCache>
                <c:ptCount val="2"/>
                <c:pt idx="0">
                  <c:v>Industry</c:v>
                </c:pt>
                <c:pt idx="1">
                  <c:v>other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20</c:v>
                </c:pt>
                <c:pt idx="1">
                  <c:v>80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225A-4D00-8844-AF312B4AD6F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 emissions</c:v>
                </c:pt>
              </c:strCache>
            </c:strRef>
          </c:tx>
          <c:dPt>
            <c:idx val="0"/>
            <c:bubble3D val="0"/>
            <c:spPr>
              <a:solidFill>
                <a:schemeClr val="accent1">
                  <a:lumMod val="40000"/>
                  <a:lumOff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73FA-42BB-A78D-46E046E05B92}"/>
              </c:ext>
            </c:extLst>
          </c:dPt>
          <c:dPt>
            <c:idx val="1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73FA-42BB-A78D-46E046E05B92}"/>
              </c:ext>
            </c:extLst>
          </c:dPt>
          <c:dPt>
            <c:idx val="2"/>
            <c:bubble3D val="0"/>
            <c:spPr>
              <a:solidFill>
                <a:schemeClr val="bg1">
                  <a:lumMod val="8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6-73FA-42BB-A78D-46E046E05B92}"/>
              </c:ext>
            </c:extLst>
          </c:dPt>
          <c:cat>
            <c:strRef>
              <c:f>Sheet1!$A$2:$A$4</c:f>
              <c:strCache>
                <c:ptCount val="3"/>
                <c:pt idx="0">
                  <c:v>energy intensive </c:v>
                </c:pt>
                <c:pt idx="1">
                  <c:v>other</c:v>
                </c:pt>
                <c:pt idx="2">
                  <c:v>other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14</c:v>
                </c:pt>
                <c:pt idx="1">
                  <c:v>6</c:v>
                </c:pt>
                <c:pt idx="2">
                  <c:v>80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73FA-42BB-A78D-46E046E05B9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 emissions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01A4-49ED-BC59-CB3BB17AEBBB}"/>
              </c:ext>
            </c:extLst>
          </c:dPt>
          <c:dPt>
            <c:idx val="1"/>
            <c:bubble3D val="0"/>
            <c:spPr>
              <a:solidFill>
                <a:schemeClr val="bg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01A4-49ED-BC59-CB3BB17AEBBB}"/>
              </c:ext>
            </c:extLst>
          </c:dPt>
          <c:cat>
            <c:strRef>
              <c:f>Sheet1!$A$2:$A$3</c:f>
              <c:strCache>
                <c:ptCount val="2"/>
                <c:pt idx="0">
                  <c:v>Industry</c:v>
                </c:pt>
                <c:pt idx="1">
                  <c:v>other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40</c:v>
                </c:pt>
                <c:pt idx="1">
                  <c:v>60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01A4-49ED-BC59-CB3BB17AEBB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A82ED1-D0FC-4210-B5BB-E31633FC43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76DF28A-9D0D-43BE-85AE-5CDF8EEA24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E7988F-D4C0-4D2F-9C97-12C1795B5D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7F6EA-D155-4A55-88DC-663F91DBDAFD}" type="datetimeFigureOut">
              <a:rPr lang="en-GB" smtClean="0"/>
              <a:t>08/12/2020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B5EF60-CD7A-44BD-A6CE-05F4496729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9A4248-5CB0-44FD-BD7F-921981C979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209C3-18AA-48E4-8C44-56291F43D5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53632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2043BD-2AC1-4E14-8F99-08EFBDFFD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12A0F52-73CA-45B1-B7FF-5EF4DAE87F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B3DE99-4D6D-41FF-A03F-D57BA765A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7F6EA-D155-4A55-88DC-663F91DBDAFD}" type="datetimeFigureOut">
              <a:rPr lang="en-GB" smtClean="0"/>
              <a:t>08/12/2020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2FF50C-0F20-4566-B780-22305F58EF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7DEA68-D337-4E03-8CDC-8F88893A8F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209C3-18AA-48E4-8C44-56291F43D5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54157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1E00DD3-FC24-4575-A41D-914D377159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52691AE-1680-4F07-90DF-51AE2C832C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C8226C-584E-4E1A-8FCC-CBB29220D3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7F6EA-D155-4A55-88DC-663F91DBDAFD}" type="datetimeFigureOut">
              <a:rPr lang="en-GB" smtClean="0"/>
              <a:t>08/12/2020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12B4C4-F334-40E4-9176-70FAA425BF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582BB3-706F-4212-B096-5F8BF72DC0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209C3-18AA-48E4-8C44-56291F43D5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28276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0019B6-77E4-4344-BE69-89E51A5624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F15E28-9CD3-4FEB-A7C1-044A514B94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479668-F07D-4494-B5F8-E1E5DF1920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7F6EA-D155-4A55-88DC-663F91DBDAFD}" type="datetimeFigureOut">
              <a:rPr lang="en-GB" smtClean="0"/>
              <a:t>08/12/2020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EC5D35-5A72-41BC-BE01-D2E4E7D6D2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9C2FF5-0BD1-443E-9FF9-A853D0CEFA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209C3-18AA-48E4-8C44-56291F43D5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03641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A345A1-83BB-4F31-BC9F-5E75BB7700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0BCFAF-E947-4B42-A5C3-359EB37892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2C9C0C-982B-4142-B3B9-CBEFE45CDD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7F6EA-D155-4A55-88DC-663F91DBDAFD}" type="datetimeFigureOut">
              <a:rPr lang="en-GB" smtClean="0"/>
              <a:t>08/12/2020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FBDAAC-2EE2-4D7F-A024-3E3CC3821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6B04A9-DBB6-4E21-82A7-3950983DF2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209C3-18AA-48E4-8C44-56291F43D5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9189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B69AD0-9753-41BD-9B37-31F7E9602E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D17FFB-9C6B-44D3-BFA4-3D30C09FACC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4AD430-8090-45AA-8907-1305D9778B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934761-B77C-4893-ACC2-16F3E2557F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7F6EA-D155-4A55-88DC-663F91DBDAFD}" type="datetimeFigureOut">
              <a:rPr lang="en-GB" smtClean="0"/>
              <a:t>08/12/2020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710BF3-F179-4C35-B1AF-99BFB836F3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ABFE5C-E72D-4339-B364-2B36AD0F9B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209C3-18AA-48E4-8C44-56291F43D5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67137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E89B75-A20B-4C2C-A92F-1C33AFFF3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3552B1-4BEF-415F-AC60-AC21A9106D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85D702F-21A8-4478-A0F7-1BC613ACAC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936B9C9-A0BE-4120-B9AE-9594A889513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8B7C4EA-0BAD-42E8-9765-4CC0F7EB668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3CD209E-72AD-4853-9491-5D75739729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7F6EA-D155-4A55-88DC-663F91DBDAFD}" type="datetimeFigureOut">
              <a:rPr lang="en-GB" smtClean="0"/>
              <a:t>08/12/2020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56735ED-0217-499B-880C-E2BF4F108A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C786487-7DC5-43ED-9EFA-FD100C07D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209C3-18AA-48E4-8C44-56291F43D5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58944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18CC87-E1C8-482E-A93E-BAB81B2A97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904DC6C-0017-4F66-AC8C-C67F6F0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7F6EA-D155-4A55-88DC-663F91DBDAFD}" type="datetimeFigureOut">
              <a:rPr lang="en-GB" smtClean="0"/>
              <a:t>08/12/2020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4FD0FE9-82F4-4F7A-A3EC-01010D3A93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4A17E8C-EE75-48A6-A21F-7BEF6C3141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209C3-18AA-48E4-8C44-56291F43D5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55556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E682347-1A33-4110-A246-370330FA2D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7F6EA-D155-4A55-88DC-663F91DBDAFD}" type="datetimeFigureOut">
              <a:rPr lang="en-GB" smtClean="0"/>
              <a:t>08/12/2020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F67E306-2044-4000-8695-D233E43B3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83A43F-C3D5-4EDA-A837-A19D7A1B2D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209C3-18AA-48E4-8C44-56291F43D5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91266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F43EE6-AA4E-4DE1-B54D-1A628C637E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F6F010-A342-4D6E-98AA-3CA8BE5E0A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F6E4B3-3E36-4211-A28E-6B29E5CA42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A7BEB2D-8018-44D8-BE73-F6588753AB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7F6EA-D155-4A55-88DC-663F91DBDAFD}" type="datetimeFigureOut">
              <a:rPr lang="en-GB" smtClean="0"/>
              <a:t>08/12/2020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075FD1-18DD-4C7B-B858-646BD92A63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CD2B0F-5272-4455-9C8E-92DA584286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209C3-18AA-48E4-8C44-56291F43D5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88545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B6B98C-2B69-41D9-A0D7-3D4C43993F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13AFB17-A1B1-42A2-A0F1-E77733BFE85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F024E1-87CD-4E78-ADB6-6AB19153EE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3F7461-0101-4604-9C37-A33DFA9C20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7F6EA-D155-4A55-88DC-663F91DBDAFD}" type="datetimeFigureOut">
              <a:rPr lang="en-GB" smtClean="0"/>
              <a:t>08/12/2020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8190208-C483-433E-851F-FA630CABAE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1AE605C-00A0-4E2A-88C8-32C25AF352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209C3-18AA-48E4-8C44-56291F43D5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0911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DFFF265-3CF0-4FD5-A395-A1D81F04D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9760A9-7B7A-4EC5-9C28-D9F95EEC22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8E85C9-FDC1-42BE-99BE-B10C125CEE4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67F6EA-D155-4A55-88DC-663F91DBDAFD}" type="datetimeFigureOut">
              <a:rPr lang="en-GB" smtClean="0"/>
              <a:t>08/12/2020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9266BB-2F91-48E0-8F49-E8B1340A3F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8850D5-98B2-481E-8C3E-21D0A21B85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7209C3-18AA-48E4-8C44-56291F43D5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8910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>
            <a:extLst>
              <a:ext uri="{FF2B5EF4-FFF2-40B4-BE49-F238E27FC236}">
                <a16:creationId xmlns:a16="http://schemas.microsoft.com/office/drawing/2014/main" id="{0269A7B9-2A5B-4175-B5B7-19CD94E4B4FE}"/>
              </a:ext>
            </a:extLst>
          </p:cNvPr>
          <p:cNvSpPr/>
          <p:nvPr/>
        </p:nvSpPr>
        <p:spPr>
          <a:xfrm>
            <a:off x="3611887" y="1000894"/>
            <a:ext cx="4822795" cy="4822795"/>
          </a:xfrm>
          <a:prstGeom prst="ellipse">
            <a:avLst/>
          </a:prstGeom>
          <a:noFill/>
          <a:ln w="76200">
            <a:solidFill>
              <a:srgbClr val="9ACA3C">
                <a:alpha val="24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Arc 9">
            <a:extLst>
              <a:ext uri="{FF2B5EF4-FFF2-40B4-BE49-F238E27FC236}">
                <a16:creationId xmlns:a16="http://schemas.microsoft.com/office/drawing/2014/main" id="{23AA24FC-6E27-494E-9EA4-ED854DF38FF7}"/>
              </a:ext>
            </a:extLst>
          </p:cNvPr>
          <p:cNvSpPr/>
          <p:nvPr/>
        </p:nvSpPr>
        <p:spPr>
          <a:xfrm>
            <a:off x="3762215" y="782996"/>
            <a:ext cx="4822795" cy="4822795"/>
          </a:xfrm>
          <a:prstGeom prst="arc">
            <a:avLst>
              <a:gd name="adj1" fmla="val 16213367"/>
              <a:gd name="adj2" fmla="val 18966164"/>
            </a:avLst>
          </a:prstGeom>
          <a:solidFill>
            <a:schemeClr val="bg2"/>
          </a:solidFill>
          <a:ln w="76200">
            <a:solidFill>
              <a:srgbClr val="FF66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F70C5D4E-DC79-4B80-A364-A094453150C2}"/>
              </a:ext>
            </a:extLst>
          </p:cNvPr>
          <p:cNvSpPr/>
          <p:nvPr/>
        </p:nvSpPr>
        <p:spPr>
          <a:xfrm rot="2635907">
            <a:off x="3916039" y="892840"/>
            <a:ext cx="4792284" cy="4825929"/>
          </a:xfrm>
          <a:prstGeom prst="arc">
            <a:avLst>
              <a:gd name="adj1" fmla="val 16213367"/>
              <a:gd name="adj2" fmla="val 18966164"/>
            </a:avLst>
          </a:prstGeom>
          <a:solidFill>
            <a:schemeClr val="bg2"/>
          </a:solidFill>
          <a:ln w="76200">
            <a:solidFill>
              <a:srgbClr val="FFA52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Arc 13">
            <a:extLst>
              <a:ext uri="{FF2B5EF4-FFF2-40B4-BE49-F238E27FC236}">
                <a16:creationId xmlns:a16="http://schemas.microsoft.com/office/drawing/2014/main" id="{C60C149A-CF11-49E3-9641-AAF55DF69B21}"/>
              </a:ext>
            </a:extLst>
          </p:cNvPr>
          <p:cNvSpPr/>
          <p:nvPr/>
        </p:nvSpPr>
        <p:spPr>
          <a:xfrm rot="5400000">
            <a:off x="3916039" y="1002149"/>
            <a:ext cx="4792284" cy="4825929"/>
          </a:xfrm>
          <a:prstGeom prst="arc">
            <a:avLst>
              <a:gd name="adj1" fmla="val 16213367"/>
              <a:gd name="adj2" fmla="val 18966164"/>
            </a:avLst>
          </a:prstGeom>
          <a:solidFill>
            <a:schemeClr val="bg2"/>
          </a:solidFill>
          <a:ln w="76200">
            <a:solidFill>
              <a:srgbClr val="E5D9C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Arc 15">
            <a:extLst>
              <a:ext uri="{FF2B5EF4-FFF2-40B4-BE49-F238E27FC236}">
                <a16:creationId xmlns:a16="http://schemas.microsoft.com/office/drawing/2014/main" id="{99A69D0E-C098-41B0-84BC-923ED84AA459}"/>
              </a:ext>
            </a:extLst>
          </p:cNvPr>
          <p:cNvSpPr/>
          <p:nvPr/>
        </p:nvSpPr>
        <p:spPr>
          <a:xfrm rot="7980078">
            <a:off x="3765722" y="1110584"/>
            <a:ext cx="4792284" cy="4825929"/>
          </a:xfrm>
          <a:prstGeom prst="arc">
            <a:avLst>
              <a:gd name="adj1" fmla="val 16213367"/>
              <a:gd name="adj2" fmla="val 18966164"/>
            </a:avLst>
          </a:prstGeom>
          <a:solidFill>
            <a:schemeClr val="bg2"/>
          </a:solidFill>
          <a:ln w="76200">
            <a:solidFill>
              <a:srgbClr val="BCE4B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Arc 17">
            <a:extLst>
              <a:ext uri="{FF2B5EF4-FFF2-40B4-BE49-F238E27FC236}">
                <a16:creationId xmlns:a16="http://schemas.microsoft.com/office/drawing/2014/main" id="{5CBF5024-1A62-447A-8339-33180EDA880F}"/>
              </a:ext>
            </a:extLst>
          </p:cNvPr>
          <p:cNvSpPr/>
          <p:nvPr/>
        </p:nvSpPr>
        <p:spPr>
          <a:xfrm rot="10800000">
            <a:off x="3608752" y="1110584"/>
            <a:ext cx="4792284" cy="4825929"/>
          </a:xfrm>
          <a:prstGeom prst="arc">
            <a:avLst>
              <a:gd name="adj1" fmla="val 16213367"/>
              <a:gd name="adj2" fmla="val 18966164"/>
            </a:avLst>
          </a:prstGeom>
          <a:solidFill>
            <a:schemeClr val="bg2"/>
          </a:solidFill>
          <a:ln w="76200">
            <a:solidFill>
              <a:srgbClr val="B3E1E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Arc 19">
            <a:extLst>
              <a:ext uri="{FF2B5EF4-FFF2-40B4-BE49-F238E27FC236}">
                <a16:creationId xmlns:a16="http://schemas.microsoft.com/office/drawing/2014/main" id="{838F2FD1-D59C-4632-B6A6-8BD313F40B37}"/>
              </a:ext>
            </a:extLst>
          </p:cNvPr>
          <p:cNvSpPr/>
          <p:nvPr/>
        </p:nvSpPr>
        <p:spPr>
          <a:xfrm rot="13432149">
            <a:off x="3454968" y="1004980"/>
            <a:ext cx="4792284" cy="4825929"/>
          </a:xfrm>
          <a:prstGeom prst="arc">
            <a:avLst>
              <a:gd name="adj1" fmla="val 16213367"/>
              <a:gd name="adj2" fmla="val 18966164"/>
            </a:avLst>
          </a:prstGeom>
          <a:solidFill>
            <a:schemeClr val="bg2"/>
          </a:solidFill>
          <a:ln w="76200">
            <a:solidFill>
              <a:srgbClr val="2D85A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Arc 21">
            <a:extLst>
              <a:ext uri="{FF2B5EF4-FFF2-40B4-BE49-F238E27FC236}">
                <a16:creationId xmlns:a16="http://schemas.microsoft.com/office/drawing/2014/main" id="{F3FA17D3-5C64-403C-BA0E-11D83B59360C}"/>
              </a:ext>
            </a:extLst>
          </p:cNvPr>
          <p:cNvSpPr/>
          <p:nvPr/>
        </p:nvSpPr>
        <p:spPr>
          <a:xfrm rot="16200000">
            <a:off x="3454968" y="917507"/>
            <a:ext cx="4792284" cy="4825929"/>
          </a:xfrm>
          <a:prstGeom prst="arc">
            <a:avLst>
              <a:gd name="adj1" fmla="val 16213367"/>
              <a:gd name="adj2" fmla="val 18966164"/>
            </a:avLst>
          </a:prstGeom>
          <a:solidFill>
            <a:schemeClr val="bg2"/>
          </a:solidFill>
          <a:ln w="76200">
            <a:solidFill>
              <a:srgbClr val="343D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Arc 23">
            <a:extLst>
              <a:ext uri="{FF2B5EF4-FFF2-40B4-BE49-F238E27FC236}">
                <a16:creationId xmlns:a16="http://schemas.microsoft.com/office/drawing/2014/main" id="{13E94D71-0D8C-46C3-A145-B7EEBD456AB3}"/>
              </a:ext>
            </a:extLst>
          </p:cNvPr>
          <p:cNvSpPr/>
          <p:nvPr/>
        </p:nvSpPr>
        <p:spPr>
          <a:xfrm rot="18840914">
            <a:off x="3606655" y="778944"/>
            <a:ext cx="4792284" cy="4825929"/>
          </a:xfrm>
          <a:prstGeom prst="arc">
            <a:avLst>
              <a:gd name="adj1" fmla="val 16213367"/>
              <a:gd name="adj2" fmla="val 18966164"/>
            </a:avLst>
          </a:prstGeom>
          <a:solidFill>
            <a:schemeClr val="bg2"/>
          </a:solidFill>
          <a:ln w="76200">
            <a:solidFill>
              <a:srgbClr val="435D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FD69D8D-9D77-4558-B0B9-1C7DA344B1E8}"/>
              </a:ext>
            </a:extLst>
          </p:cNvPr>
          <p:cNvSpPr txBox="1"/>
          <p:nvPr/>
        </p:nvSpPr>
        <p:spPr>
          <a:xfrm>
            <a:off x="6156887" y="188188"/>
            <a:ext cx="55983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6678"/>
                </a:solidFill>
              </a:rPr>
              <a:t>Climate ambition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C583012-5F11-4AEA-AFB4-089B0C449404}"/>
              </a:ext>
            </a:extLst>
          </p:cNvPr>
          <p:cNvSpPr txBox="1"/>
          <p:nvPr/>
        </p:nvSpPr>
        <p:spPr>
          <a:xfrm>
            <a:off x="8444974" y="1375975"/>
            <a:ext cx="36290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A52F"/>
                </a:solidFill>
              </a:rPr>
              <a:t>Energy</a:t>
            </a:r>
            <a:endParaRPr lang="en-GB" sz="2800" b="1" dirty="0">
              <a:solidFill>
                <a:srgbClr val="FFA52F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7B4F25B-4011-43FC-B44C-1429B655746E}"/>
              </a:ext>
            </a:extLst>
          </p:cNvPr>
          <p:cNvSpPr txBox="1"/>
          <p:nvPr/>
        </p:nvSpPr>
        <p:spPr>
          <a:xfrm>
            <a:off x="8899641" y="3417944"/>
            <a:ext cx="36290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E5D9C8"/>
                </a:solidFill>
              </a:rPr>
              <a:t>Circular economy</a:t>
            </a:r>
            <a:endParaRPr lang="en-GB" sz="2800" b="1" dirty="0">
              <a:solidFill>
                <a:srgbClr val="E5D9C8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EC0689D-D55D-41BA-B7D4-10392FC3DCAF}"/>
              </a:ext>
            </a:extLst>
          </p:cNvPr>
          <p:cNvSpPr txBox="1"/>
          <p:nvPr/>
        </p:nvSpPr>
        <p:spPr>
          <a:xfrm>
            <a:off x="771052" y="5372092"/>
            <a:ext cx="36290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>
                <a:solidFill>
                  <a:srgbClr val="B3E1E9"/>
                </a:solidFill>
              </a:rPr>
              <a:t>Mobility</a:t>
            </a:r>
            <a:endParaRPr lang="en-GB" sz="2800" b="1" dirty="0">
              <a:solidFill>
                <a:srgbClr val="B3E1E9"/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E3B6527-0AAC-403E-9661-8BE425FF0665}"/>
              </a:ext>
            </a:extLst>
          </p:cNvPr>
          <p:cNvSpPr txBox="1"/>
          <p:nvPr/>
        </p:nvSpPr>
        <p:spPr>
          <a:xfrm>
            <a:off x="-386245" y="3461365"/>
            <a:ext cx="36290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>
                <a:solidFill>
                  <a:srgbClr val="2D85A1"/>
                </a:solidFill>
              </a:rPr>
              <a:t>Food</a:t>
            </a:r>
            <a:endParaRPr lang="en-GB" sz="2800" b="1" dirty="0">
              <a:solidFill>
                <a:srgbClr val="2D85A1"/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1CD0FDE-FABE-4AB0-A99D-E2B1FF757631}"/>
              </a:ext>
            </a:extLst>
          </p:cNvPr>
          <p:cNvSpPr txBox="1"/>
          <p:nvPr/>
        </p:nvSpPr>
        <p:spPr>
          <a:xfrm>
            <a:off x="20024" y="1402152"/>
            <a:ext cx="36290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>
                <a:solidFill>
                  <a:srgbClr val="343D59"/>
                </a:solidFill>
              </a:rPr>
              <a:t>Biodiversity</a:t>
            </a:r>
            <a:endParaRPr lang="en-GB" sz="2800" b="1" dirty="0">
              <a:solidFill>
                <a:srgbClr val="343D59"/>
              </a:solidFill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059B0B1-2DAA-4379-838B-722883539B76}"/>
              </a:ext>
            </a:extLst>
          </p:cNvPr>
          <p:cNvSpPr txBox="1"/>
          <p:nvPr/>
        </p:nvSpPr>
        <p:spPr>
          <a:xfrm>
            <a:off x="2391628" y="193397"/>
            <a:ext cx="36290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>
                <a:solidFill>
                  <a:srgbClr val="435D43"/>
                </a:solidFill>
              </a:rPr>
              <a:t>Zero pollution</a:t>
            </a:r>
            <a:endParaRPr lang="en-GB" sz="2800" b="1" dirty="0">
              <a:solidFill>
                <a:srgbClr val="435D43"/>
              </a:solidFill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13C439E-4283-4225-AE49-59E772DB1356}"/>
              </a:ext>
            </a:extLst>
          </p:cNvPr>
          <p:cNvSpPr txBox="1"/>
          <p:nvPr/>
        </p:nvSpPr>
        <p:spPr>
          <a:xfrm>
            <a:off x="7613801" y="5397134"/>
            <a:ext cx="36290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BCE4BE"/>
                </a:solidFill>
              </a:rPr>
              <a:t>Building</a:t>
            </a:r>
            <a:endParaRPr lang="en-GB" sz="2800" b="1" dirty="0">
              <a:solidFill>
                <a:srgbClr val="BCE4BE"/>
              </a:solidFill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35AEF704-2E33-4E20-896E-B544695C455C}"/>
              </a:ext>
            </a:extLst>
          </p:cNvPr>
          <p:cNvSpPr txBox="1"/>
          <p:nvPr/>
        </p:nvSpPr>
        <p:spPr>
          <a:xfrm>
            <a:off x="4281487" y="2591743"/>
            <a:ext cx="36290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9ACA3C"/>
                </a:solidFill>
              </a:rPr>
              <a:t>A European Green Deal</a:t>
            </a:r>
            <a:endParaRPr lang="en-GB" b="1" dirty="0">
              <a:solidFill>
                <a:srgbClr val="9ACA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2216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  <p:bldP spid="12" grpId="0" animBg="1"/>
      <p:bldP spid="18" grpId="0" animBg="1"/>
      <p:bldP spid="20" grpId="0" animBg="1"/>
      <p:bldP spid="22" grpId="0" animBg="1"/>
      <p:bldP spid="24" grpId="0" animBg="1"/>
      <p:bldP spid="27" grpId="0"/>
      <p:bldP spid="29" grpId="0"/>
      <p:bldP spid="33" grpId="0"/>
      <p:bldP spid="35" grpId="0"/>
      <p:bldP spid="37" grpId="0"/>
      <p:bldP spid="39" grpId="0"/>
      <p:bldP spid="6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3F70D5-9A53-4EA0-8B77-C383C7ED59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Increase renovation rate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7A8831-AB52-4C3D-B974-805FA9B251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6956394" cy="4351338"/>
          </a:xfrm>
        </p:spPr>
        <p:txBody>
          <a:bodyPr>
            <a:normAutofit/>
          </a:bodyPr>
          <a:lstStyle/>
          <a:p>
            <a:r>
              <a:rPr lang="en-GB" dirty="0"/>
              <a:t>Renovation is costly… </a:t>
            </a:r>
          </a:p>
          <a:p>
            <a:pPr lvl="1"/>
            <a:r>
              <a:rPr lang="en-GB" dirty="0"/>
              <a:t>Financing schemes to support renovation projects </a:t>
            </a:r>
            <a:r>
              <a:rPr lang="en-GB" dirty="0">
                <a:sym typeface="Wingdings" panose="05000000000000000000" pitchFamily="2" charset="2"/>
              </a:rPr>
              <a:t> </a:t>
            </a:r>
            <a:r>
              <a:rPr lang="en-GB" dirty="0" err="1">
                <a:sym typeface="Wingdings" panose="05000000000000000000" pitchFamily="2" charset="2"/>
              </a:rPr>
              <a:t>InvestEU</a:t>
            </a:r>
            <a:r>
              <a:rPr lang="en-GB" dirty="0">
                <a:sym typeface="Wingdings" panose="05000000000000000000" pitchFamily="2" charset="2"/>
              </a:rPr>
              <a:t> </a:t>
            </a:r>
          </a:p>
          <a:p>
            <a:pPr lvl="1"/>
            <a:r>
              <a:rPr lang="en-GB" dirty="0">
                <a:sym typeface="Wingdings" panose="05000000000000000000" pitchFamily="2" charset="2"/>
              </a:rPr>
              <a:t>Large scale renovation efforts, focused primarily on social housing </a:t>
            </a:r>
          </a:p>
          <a:p>
            <a:r>
              <a:rPr lang="en-GB" dirty="0">
                <a:sym typeface="Wingdings" panose="05000000000000000000" pitchFamily="2" charset="2"/>
              </a:rPr>
              <a:t>Harmonise design and sustainability: New European Bauhaus </a:t>
            </a:r>
          </a:p>
          <a:p>
            <a:pPr lvl="1"/>
            <a:r>
              <a:rPr lang="en-GB" dirty="0">
                <a:sym typeface="Wingdings" panose="05000000000000000000" pitchFamily="2" charset="2"/>
              </a:rPr>
              <a:t>Projects &amp; discussion for a to bring together sustainable architecture and aesthetics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6AB62FB-48C6-4120-9B2A-61906840B632}"/>
              </a:ext>
            </a:extLst>
          </p:cNvPr>
          <p:cNvSpPr/>
          <p:nvPr/>
        </p:nvSpPr>
        <p:spPr>
          <a:xfrm>
            <a:off x="10942320" y="0"/>
            <a:ext cx="1249680" cy="6858000"/>
          </a:xfrm>
          <a:prstGeom prst="rect">
            <a:avLst/>
          </a:prstGeom>
          <a:solidFill>
            <a:srgbClr val="BCE4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376861E-5EA8-42F5-B6B6-204E30931E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7549" y="2111982"/>
            <a:ext cx="3951452" cy="2634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4081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3F70D5-9A53-4EA0-8B77-C383C7ED59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Provide technical assistance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7A8831-AB52-4C3D-B974-805FA9B251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680377" cy="4351338"/>
          </a:xfrm>
        </p:spPr>
        <p:txBody>
          <a:bodyPr/>
          <a:lstStyle/>
          <a:p>
            <a:r>
              <a:rPr lang="en-GB" dirty="0"/>
              <a:t>Funding should be accompanied by technical assistance for preparation and implementation </a:t>
            </a:r>
          </a:p>
          <a:p>
            <a:pPr lvl="1"/>
            <a:r>
              <a:rPr lang="en-GB" dirty="0"/>
              <a:t>Strengthening of existing facilities such as European Local Energy Assistance (ELENA) </a:t>
            </a:r>
          </a:p>
          <a:p>
            <a:pPr lvl="1"/>
            <a:r>
              <a:rPr lang="en-GB" dirty="0"/>
              <a:t>Allocations from Resilience and Recovery Facility </a:t>
            </a:r>
          </a:p>
          <a:p>
            <a:r>
              <a:rPr lang="en-GB" dirty="0"/>
              <a:t>Ensure the uptake of latest technologies in any renovation/construction project </a:t>
            </a:r>
          </a:p>
          <a:p>
            <a:pPr lvl="1"/>
            <a:r>
              <a:rPr lang="en-GB" dirty="0"/>
              <a:t>Green &amp; digital transitions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6AB62FB-48C6-4120-9B2A-61906840B632}"/>
              </a:ext>
            </a:extLst>
          </p:cNvPr>
          <p:cNvSpPr/>
          <p:nvPr/>
        </p:nvSpPr>
        <p:spPr>
          <a:xfrm>
            <a:off x="10942320" y="0"/>
            <a:ext cx="1249680" cy="6858000"/>
          </a:xfrm>
          <a:prstGeom prst="rect">
            <a:avLst/>
          </a:prstGeom>
          <a:solidFill>
            <a:srgbClr val="BCE4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8F14456-E2E8-4972-A6FA-B34C28C0D0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577" y="2079594"/>
            <a:ext cx="4048583" cy="2698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0662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0B53969-2F24-41AF-97E9-07F07A4EAF56}"/>
              </a:ext>
            </a:extLst>
          </p:cNvPr>
          <p:cNvSpPr/>
          <p:nvPr/>
        </p:nvSpPr>
        <p:spPr>
          <a:xfrm>
            <a:off x="10942320" y="0"/>
            <a:ext cx="1249680" cy="6858000"/>
          </a:xfrm>
          <a:prstGeom prst="rect">
            <a:avLst/>
          </a:prstGeom>
          <a:solidFill>
            <a:srgbClr val="E8DD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89B993-8DBB-4BBC-BCC7-03692F887A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b="1" dirty="0">
                <a:solidFill>
                  <a:srgbClr val="E5D9C8"/>
                </a:solidFill>
              </a:rPr>
              <a:t>Circular economy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732F6B-A756-439B-8AAD-F8167B3960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391400" cy="4351338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000" dirty="0" err="1"/>
              <a:t>Modernising</a:t>
            </a:r>
            <a:r>
              <a:rPr lang="en-US" sz="4000" dirty="0"/>
              <a:t> energy-intensive industries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000" dirty="0"/>
              <a:t>Empower consumers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000" dirty="0"/>
              <a:t>Resource-intensive industries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000" dirty="0"/>
              <a:t>Innovation to develop sustainable technologies 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3CD6B6D4-FDFF-43F7-8DAF-4D440432A7B2}"/>
              </a:ext>
            </a:extLst>
          </p:cNvPr>
          <p:cNvGraphicFramePr/>
          <p:nvPr/>
        </p:nvGraphicFramePr>
        <p:xfrm>
          <a:off x="8070575" y="1691724"/>
          <a:ext cx="3894317" cy="35263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C15137C5-EBBE-4CCE-A9CD-F07A4A8B7C23}"/>
              </a:ext>
            </a:extLst>
          </p:cNvPr>
          <p:cNvSpPr txBox="1"/>
          <p:nvPr/>
        </p:nvSpPr>
        <p:spPr>
          <a:xfrm>
            <a:off x="7910637" y="624778"/>
            <a:ext cx="42141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Industry accounts for 20% of the EU’s GHG emissions</a:t>
            </a:r>
          </a:p>
        </p:txBody>
      </p:sp>
    </p:spTree>
    <p:extLst>
      <p:ext uri="{BB962C8B-B14F-4D97-AF65-F5344CB8AC3E}">
        <p14:creationId xmlns:p14="http://schemas.microsoft.com/office/powerpoint/2010/main" val="21970329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A5B304-F56C-4744-84CE-A769071153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err="1"/>
              <a:t>Modernising</a:t>
            </a:r>
            <a:r>
              <a:rPr lang="en-US" sz="4400" dirty="0"/>
              <a:t> energy-intensive industries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3F4056-998D-407F-B4B2-1F3CAE4B30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391400" cy="4351338"/>
          </a:xfrm>
        </p:spPr>
        <p:txBody>
          <a:bodyPr/>
          <a:lstStyle/>
          <a:p>
            <a:r>
              <a:rPr lang="en-GB" sz="2800" dirty="0"/>
              <a:t>Steel, chemicals and cement industries account for 14% of the EU’s GHG emissions</a:t>
            </a:r>
          </a:p>
          <a:p>
            <a:r>
              <a:rPr lang="en-GB" dirty="0"/>
              <a:t>Supply key value chains</a:t>
            </a:r>
          </a:p>
          <a:p>
            <a:r>
              <a:rPr lang="en-GB" dirty="0"/>
              <a:t>Indispensable to the economy </a:t>
            </a:r>
          </a:p>
          <a:p>
            <a:endParaRPr lang="en-GB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1230597-E915-48D8-8089-43C0934A6A17}"/>
              </a:ext>
            </a:extLst>
          </p:cNvPr>
          <p:cNvSpPr/>
          <p:nvPr/>
        </p:nvSpPr>
        <p:spPr>
          <a:xfrm>
            <a:off x="10942320" y="0"/>
            <a:ext cx="1249680" cy="6858000"/>
          </a:xfrm>
          <a:prstGeom prst="rect">
            <a:avLst/>
          </a:prstGeom>
          <a:solidFill>
            <a:srgbClr val="E8DD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54965ABC-16A6-4A04-A533-B5D101D9B228}"/>
              </a:ext>
            </a:extLst>
          </p:cNvPr>
          <p:cNvGraphicFramePr/>
          <p:nvPr/>
        </p:nvGraphicFramePr>
        <p:xfrm>
          <a:off x="8137745" y="1923936"/>
          <a:ext cx="3894317" cy="35263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7677540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1230597-E915-48D8-8089-43C0934A6A17}"/>
              </a:ext>
            </a:extLst>
          </p:cNvPr>
          <p:cNvSpPr/>
          <p:nvPr/>
        </p:nvSpPr>
        <p:spPr>
          <a:xfrm>
            <a:off x="10942320" y="0"/>
            <a:ext cx="1249680" cy="6858000"/>
          </a:xfrm>
          <a:prstGeom prst="rect">
            <a:avLst/>
          </a:prstGeom>
          <a:solidFill>
            <a:srgbClr val="E8DD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7A5B304-F56C-4744-84CE-A769071153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Empower consumers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3F4056-998D-407F-B4B2-1F3CAE4B30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496878" cy="4351338"/>
          </a:xfrm>
        </p:spPr>
        <p:txBody>
          <a:bodyPr/>
          <a:lstStyle/>
          <a:p>
            <a:r>
              <a:rPr lang="en-US" sz="2800" dirty="0"/>
              <a:t>Change the way we consume</a:t>
            </a:r>
          </a:p>
          <a:p>
            <a:r>
              <a:rPr lang="en-US" sz="2800" dirty="0"/>
              <a:t>Businesses must offer sustainable products</a:t>
            </a:r>
          </a:p>
          <a:p>
            <a:r>
              <a:rPr lang="en-US" dirty="0"/>
              <a:t>Communicate clear, reliable information regarding the environmental impact </a:t>
            </a:r>
          </a:p>
          <a:p>
            <a:pPr lvl="1"/>
            <a:r>
              <a:rPr lang="en-US" dirty="0"/>
              <a:t>E.g. an electronic product passport </a:t>
            </a:r>
          </a:p>
          <a:p>
            <a:pPr lvl="1"/>
            <a:r>
              <a:rPr lang="en-US" dirty="0"/>
              <a:t>Tackle false green claims by increasing monitoring efforts </a:t>
            </a:r>
          </a:p>
          <a:p>
            <a:pPr lvl="1"/>
            <a:endParaRPr lang="en-US" dirty="0"/>
          </a:p>
          <a:p>
            <a:endParaRPr lang="en-GB" dirty="0"/>
          </a:p>
        </p:txBody>
      </p:sp>
      <p:pic>
        <p:nvPicPr>
          <p:cNvPr id="6" name="Picture 5" descr="A picture containing text, businesscard&#10;&#10;Description automatically generated">
            <a:extLst>
              <a:ext uri="{FF2B5EF4-FFF2-40B4-BE49-F238E27FC236}">
                <a16:creationId xmlns:a16="http://schemas.microsoft.com/office/drawing/2014/main" id="{D66A2AC8-9DC8-4B2E-93E7-2F39F48AA0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1691" y="1786282"/>
            <a:ext cx="4928153" cy="3285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976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A5B304-F56C-4744-84CE-A769071153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Resource intensive industries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3F4056-998D-407F-B4B2-1F3CAE4B30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196091" cy="4351338"/>
          </a:xfrm>
        </p:spPr>
        <p:txBody>
          <a:bodyPr/>
          <a:lstStyle/>
          <a:p>
            <a:r>
              <a:rPr lang="en-US" sz="2800" dirty="0"/>
              <a:t>Circular economy action plan focuses on resource-intensive industries: </a:t>
            </a:r>
          </a:p>
          <a:p>
            <a:pPr lvl="1"/>
            <a:r>
              <a:rPr lang="en-US" dirty="0"/>
              <a:t>Textiles</a:t>
            </a:r>
          </a:p>
          <a:p>
            <a:pPr lvl="1"/>
            <a:r>
              <a:rPr lang="en-US" dirty="0"/>
              <a:t>Construction</a:t>
            </a:r>
          </a:p>
          <a:p>
            <a:pPr lvl="1"/>
            <a:r>
              <a:rPr lang="en-US" dirty="0"/>
              <a:t>Electronics</a:t>
            </a:r>
          </a:p>
          <a:p>
            <a:pPr lvl="1"/>
            <a:r>
              <a:rPr lang="en-US" dirty="0"/>
              <a:t>Plastics</a:t>
            </a:r>
          </a:p>
          <a:p>
            <a:r>
              <a:rPr lang="en-US" dirty="0"/>
              <a:t>Sustainable products policy </a:t>
            </a:r>
          </a:p>
          <a:p>
            <a:pPr lvl="1"/>
            <a:r>
              <a:rPr lang="en-US" dirty="0"/>
              <a:t>Common methodology and principles for all product design </a:t>
            </a:r>
          </a:p>
          <a:p>
            <a:r>
              <a:rPr lang="en-US" dirty="0"/>
              <a:t>All packaging reusable or recyclable by 2030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1230597-E915-48D8-8089-43C0934A6A17}"/>
              </a:ext>
            </a:extLst>
          </p:cNvPr>
          <p:cNvSpPr/>
          <p:nvPr/>
        </p:nvSpPr>
        <p:spPr>
          <a:xfrm>
            <a:off x="10942320" y="0"/>
            <a:ext cx="1249680" cy="6858000"/>
          </a:xfrm>
          <a:prstGeom prst="rect">
            <a:avLst/>
          </a:prstGeom>
          <a:solidFill>
            <a:srgbClr val="E8DD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613E0C4E-D1FF-46E7-8D6B-CFA6063B61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7286" y="821616"/>
            <a:ext cx="3399874" cy="2266866"/>
          </a:xfrm>
          <a:prstGeom prst="rect">
            <a:avLst/>
          </a:prstGeom>
        </p:spPr>
      </p:pic>
      <p:pic>
        <p:nvPicPr>
          <p:cNvPr id="8" name="Picture 7" descr="A picture containing beverage, drinking water&#10;&#10;Description automatically generated">
            <a:extLst>
              <a:ext uri="{FF2B5EF4-FFF2-40B4-BE49-F238E27FC236}">
                <a16:creationId xmlns:a16="http://schemas.microsoft.com/office/drawing/2014/main" id="{99AF977A-9D86-40B9-9427-5A1E354A6B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0899" y="3910097"/>
            <a:ext cx="3406261" cy="2266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3384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A5B304-F56C-4744-84CE-A769071153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Innovation to develop sustainable technologies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3F4056-998D-407F-B4B2-1F3CAE4B30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660254" cy="4351338"/>
          </a:xfrm>
        </p:spPr>
        <p:txBody>
          <a:bodyPr/>
          <a:lstStyle/>
          <a:p>
            <a:endParaRPr lang="en-GB" dirty="0"/>
          </a:p>
          <a:p>
            <a:r>
              <a:rPr lang="en-GB" dirty="0"/>
              <a:t>Commission is aiming to encourage and invest in innovation such as: </a:t>
            </a:r>
          </a:p>
          <a:p>
            <a:pPr lvl="1"/>
            <a:r>
              <a:rPr lang="en-GB" dirty="0"/>
              <a:t>Zero-carbon steel making process</a:t>
            </a:r>
          </a:p>
          <a:p>
            <a:pPr lvl="1"/>
            <a:r>
              <a:rPr lang="en-GB" dirty="0"/>
              <a:t>Circular battery value chain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1230597-E915-48D8-8089-43C0934A6A17}"/>
              </a:ext>
            </a:extLst>
          </p:cNvPr>
          <p:cNvSpPr/>
          <p:nvPr/>
        </p:nvSpPr>
        <p:spPr>
          <a:xfrm>
            <a:off x="10942320" y="0"/>
            <a:ext cx="1249680" cy="6858000"/>
          </a:xfrm>
          <a:prstGeom prst="rect">
            <a:avLst/>
          </a:prstGeom>
          <a:solidFill>
            <a:srgbClr val="E8DD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5" descr="A picture containing text, indoor, toy&#10;&#10;Description automatically generated">
            <a:extLst>
              <a:ext uri="{FF2B5EF4-FFF2-40B4-BE49-F238E27FC236}">
                <a16:creationId xmlns:a16="http://schemas.microsoft.com/office/drawing/2014/main" id="{60895F16-3CFF-4DD6-911D-D46F4E83F2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3440" y="2055813"/>
            <a:ext cx="4540360" cy="3027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4158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89B993-8DBB-4BBC-BCC7-03692F887A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BCE4BE"/>
                </a:solidFill>
              </a:rPr>
              <a:t>Building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732F6B-A756-439B-8AAD-F8167B3960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560076" cy="4351338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000" dirty="0"/>
              <a:t>Products &amp; processes in line with circular economy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000" dirty="0"/>
              <a:t>Increase renovation rate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000" dirty="0"/>
              <a:t>Provide technical assistance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000" dirty="0"/>
              <a:t>Uptake of latest technologies in renovation/construction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6A7F90D-CCE4-41C4-9F5C-CA82453DB660}"/>
              </a:ext>
            </a:extLst>
          </p:cNvPr>
          <p:cNvSpPr/>
          <p:nvPr/>
        </p:nvSpPr>
        <p:spPr>
          <a:xfrm>
            <a:off x="10942320" y="0"/>
            <a:ext cx="1249680" cy="6858000"/>
          </a:xfrm>
          <a:prstGeom prst="rect">
            <a:avLst/>
          </a:prstGeom>
          <a:solidFill>
            <a:srgbClr val="BCE4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CEEEF063-C450-40B9-B04A-ED842F470364}"/>
              </a:ext>
            </a:extLst>
          </p:cNvPr>
          <p:cNvGraphicFramePr/>
          <p:nvPr/>
        </p:nvGraphicFramePr>
        <p:xfrm>
          <a:off x="8070575" y="1691724"/>
          <a:ext cx="3894317" cy="35263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DAE3C00A-8DB7-4D38-9F8F-B6C4BB7B6626}"/>
              </a:ext>
            </a:extLst>
          </p:cNvPr>
          <p:cNvSpPr txBox="1"/>
          <p:nvPr/>
        </p:nvSpPr>
        <p:spPr>
          <a:xfrm>
            <a:off x="8230511" y="624778"/>
            <a:ext cx="38943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Buildings accounts for 40% of energy consumption within the EU</a:t>
            </a:r>
          </a:p>
        </p:txBody>
      </p:sp>
    </p:spTree>
    <p:extLst>
      <p:ext uri="{BB962C8B-B14F-4D97-AF65-F5344CB8AC3E}">
        <p14:creationId xmlns:p14="http://schemas.microsoft.com/office/powerpoint/2010/main" val="22728191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3F70D5-9A53-4EA0-8B77-C383C7ED59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285750" indent="-285750"/>
            <a:r>
              <a:rPr lang="en-US" sz="4400" dirty="0"/>
              <a:t>Products &amp; processes in line with circular economy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7A8831-AB52-4C3D-B974-805FA9B251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8057225" cy="4351338"/>
          </a:xfrm>
        </p:spPr>
        <p:txBody>
          <a:bodyPr/>
          <a:lstStyle/>
          <a:p>
            <a:r>
              <a:rPr lang="en-GB" dirty="0"/>
              <a:t>Products used in renovation/construction must be in line with circular economy principles </a:t>
            </a:r>
          </a:p>
          <a:p>
            <a:pPr lvl="1"/>
            <a:r>
              <a:rPr lang="en-GB" dirty="0"/>
              <a:t>Durable, repairable, recyclable </a:t>
            </a:r>
          </a:p>
          <a:p>
            <a:pPr marL="457200" lvl="1" indent="0">
              <a:buNone/>
            </a:pPr>
            <a:endParaRPr lang="en-GB" dirty="0"/>
          </a:p>
          <a:p>
            <a:r>
              <a:rPr lang="en-GB" dirty="0"/>
              <a:t>Processes of construction must also be environmentally friendly </a:t>
            </a:r>
          </a:p>
          <a:p>
            <a:pPr lvl="1"/>
            <a:r>
              <a:rPr lang="en-GB" dirty="0"/>
              <a:t>Zero-carbon steel making process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6AB62FB-48C6-4120-9B2A-61906840B632}"/>
              </a:ext>
            </a:extLst>
          </p:cNvPr>
          <p:cNvSpPr/>
          <p:nvPr/>
        </p:nvSpPr>
        <p:spPr>
          <a:xfrm>
            <a:off x="10942320" y="0"/>
            <a:ext cx="1249680" cy="6858000"/>
          </a:xfrm>
          <a:prstGeom prst="rect">
            <a:avLst/>
          </a:prstGeom>
          <a:solidFill>
            <a:srgbClr val="BCE4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D4C93FA-91CD-4FF0-8607-390033D128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3259" y="2721426"/>
            <a:ext cx="3903901" cy="2559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0833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3F70D5-9A53-4EA0-8B77-C383C7ED59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Increase renovation rate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7A8831-AB52-4C3D-B974-805FA9B251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9690717" cy="4351338"/>
          </a:xfrm>
        </p:spPr>
        <p:txBody>
          <a:bodyPr/>
          <a:lstStyle/>
          <a:p>
            <a:r>
              <a:rPr lang="en-GB" dirty="0"/>
              <a:t>‘Renovation wave’ published in October 2020</a:t>
            </a:r>
          </a:p>
          <a:p>
            <a:pPr lvl="1"/>
            <a:r>
              <a:rPr lang="en-GB" dirty="0"/>
              <a:t>double the rate renovation rate of building stock in the next 10 years </a:t>
            </a:r>
          </a:p>
          <a:p>
            <a:pPr lvl="1"/>
            <a:r>
              <a:rPr lang="en-GB" dirty="0"/>
              <a:t>Current rate (0,4-1,2%) is much too low to meet 2050 targets</a:t>
            </a:r>
          </a:p>
          <a:p>
            <a:r>
              <a:rPr lang="en-GB" dirty="0"/>
              <a:t>Money saved through increasing energy efficiency in public buildings can be invested elsewhere </a:t>
            </a:r>
          </a:p>
          <a:p>
            <a:pPr lvl="1"/>
            <a:r>
              <a:rPr lang="en-GB" dirty="0"/>
              <a:t>Reducing the energy bills in schools &amp; hospitals allows for investing in better education and healthcare </a:t>
            </a:r>
          </a:p>
          <a:p>
            <a:r>
              <a:rPr lang="en-GB" dirty="0">
                <a:sym typeface="Wingdings" panose="05000000000000000000" pitchFamily="2" charset="2"/>
              </a:rPr>
              <a:t>Renovation must tackle ‘energy poverty’</a:t>
            </a:r>
          </a:p>
          <a:p>
            <a:pPr lvl="1"/>
            <a:r>
              <a:rPr lang="en-GB" dirty="0">
                <a:sym typeface="Wingdings" panose="05000000000000000000" pitchFamily="2" charset="2"/>
              </a:rPr>
              <a:t>50 million people struggle to keep their homes warm 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6AB62FB-48C6-4120-9B2A-61906840B632}"/>
              </a:ext>
            </a:extLst>
          </p:cNvPr>
          <p:cNvSpPr/>
          <p:nvPr/>
        </p:nvSpPr>
        <p:spPr>
          <a:xfrm>
            <a:off x="10942320" y="0"/>
            <a:ext cx="1249680" cy="6858000"/>
          </a:xfrm>
          <a:prstGeom prst="rect">
            <a:avLst/>
          </a:prstGeom>
          <a:solidFill>
            <a:srgbClr val="BCE4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604043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410</Words>
  <Application>Microsoft Office PowerPoint</Application>
  <PresentationFormat>Widescreen</PresentationFormat>
  <Paragraphs>71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Office Theme</vt:lpstr>
      <vt:lpstr>PowerPoint Presentation</vt:lpstr>
      <vt:lpstr>Circular economy</vt:lpstr>
      <vt:lpstr>Modernising energy-intensive industries</vt:lpstr>
      <vt:lpstr>Empower consumers</vt:lpstr>
      <vt:lpstr>Resource intensive industries</vt:lpstr>
      <vt:lpstr>Innovation to develop sustainable technologies </vt:lpstr>
      <vt:lpstr>Building</vt:lpstr>
      <vt:lpstr>Products &amp; processes in line with circular economy </vt:lpstr>
      <vt:lpstr>Increase renovation rate</vt:lpstr>
      <vt:lpstr>Increase renovation rate</vt:lpstr>
      <vt:lpstr>Provide technical assistance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Nora Vissers</dc:creator>
  <cp:lastModifiedBy>Nora Vissers</cp:lastModifiedBy>
  <cp:revision>1</cp:revision>
  <dcterms:created xsi:type="dcterms:W3CDTF">2020-12-08T08:46:04Z</dcterms:created>
  <dcterms:modified xsi:type="dcterms:W3CDTF">2020-12-08T08:46:17Z</dcterms:modified>
</cp:coreProperties>
</file>