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73" r:id="rId4"/>
    <p:sldId id="274" r:id="rId5"/>
    <p:sldId id="275" r:id="rId6"/>
    <p:sldId id="276" r:id="rId7"/>
    <p:sldId id="263" r:id="rId8"/>
    <p:sldId id="277" r:id="rId9"/>
    <p:sldId id="278" r:id="rId10"/>
    <p:sldId id="2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Greenhouse gas emissions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1990</c:v>
                </c:pt>
                <c:pt idx="1">
                  <c:v>2030</c:v>
                </c:pt>
                <c:pt idx="2">
                  <c:v>2050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45</c:v>
                </c:pt>
                <c:pt idx="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13-4253-9BED-9EE55F8792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141279"/>
        <c:axId val="318268415"/>
      </c:lineChart>
      <c:catAx>
        <c:axId val="49141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8268415"/>
        <c:crosses val="autoZero"/>
        <c:auto val="1"/>
        <c:lblAlgn val="ctr"/>
        <c:lblOffset val="100"/>
        <c:noMultiLvlLbl val="0"/>
      </c:catAx>
      <c:valAx>
        <c:axId val="31826841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9141279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0.93323570818906731"/>
          <c:w val="1"/>
          <c:h val="6.67642918109326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emissions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666-4DB3-88B7-771FD966B7FB}"/>
              </c:ext>
            </c:extLst>
          </c:dPt>
          <c:dPt>
            <c:idx val="1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666-4DB3-88B7-771FD966B7FB}"/>
              </c:ext>
            </c:extLst>
          </c:dPt>
          <c:cat>
            <c:strRef>
              <c:f>Sheet1!$A$2:$A$3</c:f>
              <c:strCache>
                <c:ptCount val="2"/>
                <c:pt idx="0">
                  <c:v>Industry</c:v>
                </c:pt>
                <c:pt idx="1">
                  <c:v>other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66-4DB3-88B7-771FD966B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E2CE9-2BA1-4445-8408-4A4E542BE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6AD1C-1855-40BA-B052-07CE3EE18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DB007-063F-41D7-BED9-3AB2BDBD3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CA511-B5CA-475C-841D-F20DBB745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9D3AE-2F7D-42B2-86C1-7AED64977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234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77952-1102-43F2-BD57-6C22394D1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38263-40B6-4B99-91D5-9A0A26EFC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28130-979B-4F34-AB70-E41B33559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1657D-1B4C-43DE-855F-FFABCC78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78C9E-370A-4C08-B140-C3B4BBF6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19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95214-0974-4C67-81E2-EE19483D2F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04BB5-422D-467C-BD54-39A98709C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12D70-65B0-45B4-AC62-F3B8DCBDE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7A4AF-A6E2-4463-BCD5-AC80439A5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8A7F7-6A31-438D-9F82-E2FE084B7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72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2232-8E05-4A62-B8C4-B34BDAB91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EC840-9174-484A-B344-E249C41C3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25E1E-771A-4B67-B1BE-0446F7D90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45A91-D08F-4635-BF83-B86A704B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6A3A1-E2CB-4107-9032-572A2B75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117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9DB0-D0EF-4075-BAC2-64D2C581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736AE-DAE6-4EB6-B9E4-0DDC85306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9D5E5-1F01-4C7F-A477-2DB31158A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A445C-0FAA-493B-9608-3B991D2F8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21497-B079-4092-AA84-AA6579F3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96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EE0EA-5830-4A66-9871-56581E864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F8479-4706-45A8-A7F5-2265BC1CD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D8427-49D6-4C84-98FE-59DFCCEEB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FEE74-C67D-4DFA-AB6D-D3066CBBB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CD1E2-167C-4E1B-8195-A334F97D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BB57A2-E37A-4F33-8197-DDA55565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52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348C9-6496-4A4E-9BC1-9A83CD438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E2C7F1-2824-48E8-8B5B-02B985C9C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90954-CD76-492B-AB8D-E9C0B726B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6BDB34-7BA0-4146-95BC-E01D37E9E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F6122-7E9E-4420-8206-0C7CF90B1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6C44CE-1E45-46FB-825E-13ED9E749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555725-959B-4D9B-ADA2-A16B06E2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390898-9B29-4AA3-A876-D3A33A600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34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61A0A-08BA-40A7-A810-CDE0906EC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08AA5D-D7BE-43AF-B0E8-A40056D86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D16AF0-F386-4F0C-AF5E-AC555D90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617F7-4845-46BB-8F01-72298EB9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91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F63E1E-C82F-45B5-A62B-58E129C7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43988E-4E68-4E39-859B-6EDAEB8C5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5C68E-F18B-4C14-BC1C-7E167171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87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13E76-2002-4AA1-8B26-D34EB9323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79666-EFEB-44A6-99E4-69033DB64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BDEFB-F9DA-414A-8A46-3F081BFF6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ABEF1-CC25-44C7-894F-E36369CE5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64E34-C1DF-47B7-A6D9-FB93A831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C2035-B7C7-480A-9195-03D1591B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11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D9F1-203D-41B9-9D6D-AA1442CBA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1B0B13-1E07-4D09-A41B-E34B50D68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7ACFA1-77CB-46C5-B6B2-5F00A07C8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5502E-BD4D-437C-B7FD-DB220ED87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667E-DC99-430F-9317-D430C1DEB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D1F52-1570-4337-826A-B62C3373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9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EFD839-014D-4047-BC80-A0490922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4B9F6-62AB-47B0-A207-C6B86ED81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F8E2F-0B48-4791-9022-1050E3D22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6CE1D-F165-4406-B23E-CBE13B2DFEBF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CDDC4-C1A8-4649-9C04-CFDE3125C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6AC2D-D0AB-4A01-AF48-A1F73A941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CB1B3-99CD-4062-9EEE-F46DC5B9B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18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ec.europa.eu/clima/policies/strategies/2030_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roparl.europa.eu/doceo/document/TA-8-2019-0217_EN.pdf" TargetMode="External"/><Relationship Id="rId2" Type="http://schemas.openxmlformats.org/officeDocument/2006/relationships/hyperlink" Target="https://eur-lex.europa.eu/legal-content/EN/TXT/PDF/?uri=CELEX:52018DC0773&amp;from=E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onsilium.europa.eu/media/39914/a-new-strategic-agenda-2019-2024-en.pdf" TargetMode="External"/><Relationship Id="rId4" Type="http://schemas.openxmlformats.org/officeDocument/2006/relationships/hyperlink" Target="https://www.consilium.europa.eu/media/41768/12-euco-final-conclusions-en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?qid=1588581905912&amp;uri=CELEX:52020PC008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0269A7B9-2A5B-4175-B5B7-19CD94E4B4FE}"/>
              </a:ext>
            </a:extLst>
          </p:cNvPr>
          <p:cNvSpPr/>
          <p:nvPr/>
        </p:nvSpPr>
        <p:spPr>
          <a:xfrm>
            <a:off x="3611887" y="1000894"/>
            <a:ext cx="4822795" cy="4822795"/>
          </a:xfrm>
          <a:prstGeom prst="ellipse">
            <a:avLst/>
          </a:prstGeom>
          <a:noFill/>
          <a:ln w="76200">
            <a:solidFill>
              <a:srgbClr val="9ACA3C">
                <a:alpha val="24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3AA24FC-6E27-494E-9EA4-ED854DF38FF7}"/>
              </a:ext>
            </a:extLst>
          </p:cNvPr>
          <p:cNvSpPr/>
          <p:nvPr/>
        </p:nvSpPr>
        <p:spPr>
          <a:xfrm>
            <a:off x="3762215" y="782996"/>
            <a:ext cx="4822795" cy="4822795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FF6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F70C5D4E-DC79-4B80-A364-A094453150C2}"/>
              </a:ext>
            </a:extLst>
          </p:cNvPr>
          <p:cNvSpPr/>
          <p:nvPr/>
        </p:nvSpPr>
        <p:spPr>
          <a:xfrm rot="2635907">
            <a:off x="3916039" y="892840"/>
            <a:ext cx="4792284" cy="4825929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FFA5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C60C149A-CF11-49E3-9641-AAF55DF69B21}"/>
              </a:ext>
            </a:extLst>
          </p:cNvPr>
          <p:cNvSpPr/>
          <p:nvPr/>
        </p:nvSpPr>
        <p:spPr>
          <a:xfrm rot="5400000">
            <a:off x="3916039" y="1002149"/>
            <a:ext cx="4792284" cy="4825929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E5D9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99A69D0E-C098-41B0-84BC-923ED84AA459}"/>
              </a:ext>
            </a:extLst>
          </p:cNvPr>
          <p:cNvSpPr/>
          <p:nvPr/>
        </p:nvSpPr>
        <p:spPr>
          <a:xfrm rot="7980078">
            <a:off x="3765722" y="1110584"/>
            <a:ext cx="4792284" cy="4825929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BCE4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5CBF5024-1A62-447A-8339-33180EDA880F}"/>
              </a:ext>
            </a:extLst>
          </p:cNvPr>
          <p:cNvSpPr/>
          <p:nvPr/>
        </p:nvSpPr>
        <p:spPr>
          <a:xfrm rot="10800000">
            <a:off x="3608752" y="1110584"/>
            <a:ext cx="4792284" cy="4825929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B3E1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838F2FD1-D59C-4632-B6A6-8BD313F40B37}"/>
              </a:ext>
            </a:extLst>
          </p:cNvPr>
          <p:cNvSpPr/>
          <p:nvPr/>
        </p:nvSpPr>
        <p:spPr>
          <a:xfrm rot="13432149">
            <a:off x="3454968" y="1004980"/>
            <a:ext cx="4792284" cy="4825929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2D85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F3FA17D3-5C64-403C-BA0E-11D83B59360C}"/>
              </a:ext>
            </a:extLst>
          </p:cNvPr>
          <p:cNvSpPr/>
          <p:nvPr/>
        </p:nvSpPr>
        <p:spPr>
          <a:xfrm rot="16200000">
            <a:off x="3454968" y="917507"/>
            <a:ext cx="4792284" cy="4825929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343D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13E94D71-0D8C-46C3-A145-B7EEBD456AB3}"/>
              </a:ext>
            </a:extLst>
          </p:cNvPr>
          <p:cNvSpPr/>
          <p:nvPr/>
        </p:nvSpPr>
        <p:spPr>
          <a:xfrm rot="18840914">
            <a:off x="3606655" y="778944"/>
            <a:ext cx="4792284" cy="4825929"/>
          </a:xfrm>
          <a:prstGeom prst="arc">
            <a:avLst>
              <a:gd name="adj1" fmla="val 16213367"/>
              <a:gd name="adj2" fmla="val 18966164"/>
            </a:avLst>
          </a:prstGeom>
          <a:solidFill>
            <a:schemeClr val="bg2"/>
          </a:solidFill>
          <a:ln w="76200">
            <a:solidFill>
              <a:srgbClr val="435D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D69D8D-9D77-4558-B0B9-1C7DA344B1E8}"/>
              </a:ext>
            </a:extLst>
          </p:cNvPr>
          <p:cNvSpPr txBox="1"/>
          <p:nvPr/>
        </p:nvSpPr>
        <p:spPr>
          <a:xfrm>
            <a:off x="6156887" y="188188"/>
            <a:ext cx="5598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6678"/>
                </a:solidFill>
              </a:rPr>
              <a:t>Climate ambition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C583012-5F11-4AEA-AFB4-089B0C449404}"/>
              </a:ext>
            </a:extLst>
          </p:cNvPr>
          <p:cNvSpPr txBox="1"/>
          <p:nvPr/>
        </p:nvSpPr>
        <p:spPr>
          <a:xfrm>
            <a:off x="8444974" y="1375975"/>
            <a:ext cx="362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A52F"/>
                </a:solidFill>
              </a:rPr>
              <a:t>Energy</a:t>
            </a:r>
            <a:endParaRPr lang="en-GB" sz="2800" b="1" dirty="0">
              <a:solidFill>
                <a:srgbClr val="FFA52F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B4F25B-4011-43FC-B44C-1429B655746E}"/>
              </a:ext>
            </a:extLst>
          </p:cNvPr>
          <p:cNvSpPr txBox="1"/>
          <p:nvPr/>
        </p:nvSpPr>
        <p:spPr>
          <a:xfrm>
            <a:off x="8899641" y="3417944"/>
            <a:ext cx="362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E5D9C8"/>
                </a:solidFill>
              </a:rPr>
              <a:t>Circular economy</a:t>
            </a:r>
            <a:endParaRPr lang="en-GB" sz="2800" b="1" dirty="0">
              <a:solidFill>
                <a:srgbClr val="E5D9C8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EC0689D-D55D-41BA-B7D4-10392FC3DCAF}"/>
              </a:ext>
            </a:extLst>
          </p:cNvPr>
          <p:cNvSpPr txBox="1"/>
          <p:nvPr/>
        </p:nvSpPr>
        <p:spPr>
          <a:xfrm>
            <a:off x="771052" y="5372092"/>
            <a:ext cx="362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rgbClr val="B3E1E9"/>
                </a:solidFill>
              </a:rPr>
              <a:t>Mobility</a:t>
            </a:r>
            <a:endParaRPr lang="en-GB" sz="2800" b="1" dirty="0">
              <a:solidFill>
                <a:srgbClr val="B3E1E9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E3B6527-0AAC-403E-9661-8BE425FF0665}"/>
              </a:ext>
            </a:extLst>
          </p:cNvPr>
          <p:cNvSpPr txBox="1"/>
          <p:nvPr/>
        </p:nvSpPr>
        <p:spPr>
          <a:xfrm>
            <a:off x="-386245" y="3461365"/>
            <a:ext cx="362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rgbClr val="2D85A1"/>
                </a:solidFill>
              </a:rPr>
              <a:t>Food</a:t>
            </a:r>
            <a:endParaRPr lang="en-GB" sz="2800" b="1" dirty="0">
              <a:solidFill>
                <a:srgbClr val="2D85A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1CD0FDE-FABE-4AB0-A99D-E2B1FF757631}"/>
              </a:ext>
            </a:extLst>
          </p:cNvPr>
          <p:cNvSpPr txBox="1"/>
          <p:nvPr/>
        </p:nvSpPr>
        <p:spPr>
          <a:xfrm>
            <a:off x="20024" y="1402152"/>
            <a:ext cx="362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rgbClr val="343D59"/>
                </a:solidFill>
              </a:rPr>
              <a:t>Biodiversity</a:t>
            </a:r>
            <a:endParaRPr lang="en-GB" sz="2800" b="1" dirty="0">
              <a:solidFill>
                <a:srgbClr val="343D59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059B0B1-2DAA-4379-838B-722883539B76}"/>
              </a:ext>
            </a:extLst>
          </p:cNvPr>
          <p:cNvSpPr txBox="1"/>
          <p:nvPr/>
        </p:nvSpPr>
        <p:spPr>
          <a:xfrm>
            <a:off x="2391628" y="193397"/>
            <a:ext cx="362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rgbClr val="435D43"/>
                </a:solidFill>
              </a:rPr>
              <a:t>Zero pollution</a:t>
            </a:r>
            <a:endParaRPr lang="en-GB" sz="2800" b="1" dirty="0">
              <a:solidFill>
                <a:srgbClr val="435D43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13C439E-4283-4225-AE49-59E772DB1356}"/>
              </a:ext>
            </a:extLst>
          </p:cNvPr>
          <p:cNvSpPr txBox="1"/>
          <p:nvPr/>
        </p:nvSpPr>
        <p:spPr>
          <a:xfrm>
            <a:off x="7613801" y="5397134"/>
            <a:ext cx="362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BCE4BE"/>
                </a:solidFill>
              </a:rPr>
              <a:t>Building</a:t>
            </a:r>
            <a:endParaRPr lang="en-GB" sz="2800" b="1" dirty="0">
              <a:solidFill>
                <a:srgbClr val="BCE4BE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5AEF704-2E33-4E20-896E-B544695C455C}"/>
              </a:ext>
            </a:extLst>
          </p:cNvPr>
          <p:cNvSpPr txBox="1"/>
          <p:nvPr/>
        </p:nvSpPr>
        <p:spPr>
          <a:xfrm>
            <a:off x="4281487" y="2591743"/>
            <a:ext cx="3629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9ACA3C"/>
                </a:solidFill>
              </a:rPr>
              <a:t>A European Green Deal</a:t>
            </a:r>
            <a:endParaRPr lang="en-GB" b="1" dirty="0">
              <a:solidFill>
                <a:srgbClr val="9ACA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74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4" grpId="0" animBg="1"/>
      <p:bldP spid="31" grpId="0"/>
      <p:bldP spid="33" grpId="0"/>
      <p:bldP spid="35" grpId="0"/>
      <p:bldP spid="37" grpId="0"/>
      <p:bldP spid="39" grpId="0"/>
      <p:bldP spid="41" grpId="0"/>
      <p:bldP spid="6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046A69-D99E-46E2-911E-1B6206E3FAE1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A5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6CB547-1794-4431-AD16-46E3AAC9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Interconnected &amp; integrated energy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80893-3882-4B7C-A4BE-D8893B68D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EU Energy System Integration Strategy </a:t>
            </a:r>
          </a:p>
          <a:p>
            <a:r>
              <a:rPr lang="en-GB" dirty="0"/>
              <a:t>Greater security of supply </a:t>
            </a:r>
          </a:p>
          <a:p>
            <a:r>
              <a:rPr lang="en-GB" dirty="0"/>
              <a:t>Crucial that renewable energy is linked to the grid </a:t>
            </a:r>
          </a:p>
          <a:p>
            <a:r>
              <a:rPr lang="en-GB" dirty="0"/>
              <a:t>Easier to manage variable renewable power such as solar &amp; wind </a:t>
            </a:r>
          </a:p>
          <a:p>
            <a:r>
              <a:rPr lang="en-GB" dirty="0"/>
              <a:t>Building smart infrastructure</a:t>
            </a:r>
          </a:p>
          <a:p>
            <a:r>
              <a:rPr lang="en-GB" dirty="0"/>
              <a:t>Review regulatory framework for energy infrastructure</a:t>
            </a:r>
          </a:p>
          <a:p>
            <a:r>
              <a:rPr lang="en-GB" dirty="0"/>
              <a:t>Foster innovating technologies </a:t>
            </a:r>
          </a:p>
        </p:txBody>
      </p:sp>
    </p:spTree>
    <p:extLst>
      <p:ext uri="{BB962C8B-B14F-4D97-AF65-F5344CB8AC3E}">
        <p14:creationId xmlns:p14="http://schemas.microsoft.com/office/powerpoint/2010/main" val="305250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9B993-8DBB-4BBC-BCC7-03692F887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6678"/>
                </a:solidFill>
              </a:rPr>
              <a:t>Climate ambition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32F6B-A756-439B-8AAD-F8167B396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Climate neutrality 2050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European Climate Law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Energy Taxation Directive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Emissions Trading System </a:t>
            </a:r>
            <a:endParaRPr lang="en-GB" sz="40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6CE8C1-BA11-40FC-B755-55156D40E149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66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495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85651-714B-4BD1-9AFD-773159289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Climate neutrality goals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695B6-9908-43A9-95F1-FE1EE478C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21960" cy="435133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Climate neutrality by 2050</a:t>
            </a:r>
          </a:p>
          <a:p>
            <a:pPr marL="742950" lvl="1" indent="-285750"/>
            <a:r>
              <a:rPr lang="en-US" dirty="0"/>
              <a:t>Net </a:t>
            </a:r>
            <a:r>
              <a:rPr lang="en-US" b="1" dirty="0"/>
              <a:t>zero</a:t>
            </a:r>
            <a:r>
              <a:rPr lang="en-US" dirty="0"/>
              <a:t> greenhouse gas emissions </a:t>
            </a:r>
          </a:p>
          <a:p>
            <a:pPr marL="457200" lvl="1" indent="0">
              <a:buNone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55% reduction by 2030</a:t>
            </a:r>
          </a:p>
          <a:p>
            <a:pPr marL="742950" lvl="1" indent="-285750"/>
            <a:r>
              <a:rPr lang="en-US" dirty="0"/>
              <a:t>Interim target </a:t>
            </a:r>
          </a:p>
          <a:p>
            <a:pPr marL="742950" lvl="1" indent="-285750"/>
            <a:r>
              <a:rPr lang="en-US" dirty="0"/>
              <a:t>Increase from the current 40% reduction (based on 1990 emission levels) determined in the 2030 </a:t>
            </a:r>
            <a:r>
              <a:rPr lang="en-US" dirty="0">
                <a:hlinkClick r:id="rId2"/>
              </a:rPr>
              <a:t>Climate and Energy Framework 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32C2A1-54A4-4DF9-B985-4B4823DF502A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66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6051661-9CBF-492E-9403-B31D2D5F0A8D}"/>
              </a:ext>
            </a:extLst>
          </p:cNvPr>
          <p:cNvGraphicFramePr/>
          <p:nvPr/>
        </p:nvGraphicFramePr>
        <p:xfrm>
          <a:off x="6250940" y="1608552"/>
          <a:ext cx="5725712" cy="4703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7551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FAE56A-C854-4CEF-A2D1-699413C4A2EE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66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53CFE4-67AE-4D8D-B2B3-6699A5D6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Institutional endorsement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B4445-8896-41C1-A663-79821A6AD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70440" cy="4351338"/>
          </a:xfrm>
        </p:spPr>
        <p:txBody>
          <a:bodyPr/>
          <a:lstStyle/>
          <a:p>
            <a:pPr marL="285750" indent="-285750"/>
            <a:r>
              <a:rPr lang="en-US" dirty="0"/>
              <a:t>Set out in the Commission’s strategic long-term vision </a:t>
            </a:r>
            <a:r>
              <a:rPr lang="en-US" dirty="0">
                <a:hlinkClick r:id="rId2"/>
              </a:rPr>
              <a:t>‘A Clean Planet for All’ </a:t>
            </a:r>
            <a:endParaRPr lang="en-US" dirty="0"/>
          </a:p>
          <a:p>
            <a:pPr marL="285750" indent="-285750"/>
            <a:r>
              <a:rPr lang="en-US" dirty="0"/>
              <a:t>Endorsed by EP in </a:t>
            </a:r>
            <a:r>
              <a:rPr lang="en-US" dirty="0">
                <a:hlinkClick r:id="rId3"/>
              </a:rPr>
              <a:t>2019 Resolution on climate change</a:t>
            </a:r>
            <a:endParaRPr lang="en-US" dirty="0"/>
          </a:p>
          <a:p>
            <a:pPr marL="285750" indent="-285750"/>
            <a:r>
              <a:rPr lang="en-US" dirty="0"/>
              <a:t>Endorsed by European Council in its </a:t>
            </a:r>
            <a:r>
              <a:rPr lang="en-US" dirty="0">
                <a:hlinkClick r:id="rId4"/>
              </a:rPr>
              <a:t>December 2019 Conclusions </a:t>
            </a:r>
            <a:r>
              <a:rPr lang="en-US" dirty="0"/>
              <a:t>&amp; its </a:t>
            </a:r>
            <a:r>
              <a:rPr lang="en-US" dirty="0">
                <a:hlinkClick r:id="rId5"/>
              </a:rPr>
              <a:t>Strategic Agenda 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74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FAE56A-C854-4CEF-A2D1-699413C4A2EE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66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53CFE4-67AE-4D8D-B2B3-6699A5D6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European Climate Law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B4445-8896-41C1-A663-79821A6AD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70440" cy="4351338"/>
          </a:xfrm>
        </p:spPr>
        <p:txBody>
          <a:bodyPr/>
          <a:lstStyle/>
          <a:p>
            <a:pPr marL="285750" indent="-285750"/>
            <a:r>
              <a:rPr lang="en-US" dirty="0">
                <a:hlinkClick r:id="rId2"/>
              </a:rPr>
              <a:t>Proposal</a:t>
            </a:r>
            <a:r>
              <a:rPr lang="en-US" dirty="0"/>
              <a:t> by the Commission in March 2020</a:t>
            </a:r>
          </a:p>
          <a:p>
            <a:pPr marL="285750" indent="-285750"/>
            <a:r>
              <a:rPr lang="en-US" dirty="0"/>
              <a:t>Climate neutrality &amp; interim target enshrined in the proposal </a:t>
            </a:r>
          </a:p>
          <a:p>
            <a:pPr marL="285750" indent="-285750"/>
            <a:r>
              <a:rPr lang="en-US" dirty="0"/>
              <a:t>Action in line with Paris Agreement objectives to limit global warming to 1,5 degrees </a:t>
            </a:r>
          </a:p>
          <a:p>
            <a:pPr marL="285750" indent="-285750"/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001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FAE56A-C854-4CEF-A2D1-699413C4A2EE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66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53CFE4-67AE-4D8D-B2B3-6699A5D6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Policy instruments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B4445-8896-41C1-A663-79821A6AD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70440" cy="4351338"/>
          </a:xfrm>
        </p:spPr>
        <p:txBody>
          <a:bodyPr/>
          <a:lstStyle/>
          <a:p>
            <a:pPr marL="285750" indent="-285750"/>
            <a:r>
              <a:rPr lang="en-US" dirty="0"/>
              <a:t>Revision of </a:t>
            </a:r>
          </a:p>
          <a:p>
            <a:pPr marL="742950" lvl="1" indent="-285750"/>
            <a:r>
              <a:rPr lang="en-US" dirty="0"/>
              <a:t>Emissions Trading System </a:t>
            </a:r>
          </a:p>
          <a:p>
            <a:pPr marL="742950" lvl="1" indent="-285750"/>
            <a:r>
              <a:rPr lang="en-US" dirty="0"/>
              <a:t>Energy Taxation Directive </a:t>
            </a:r>
          </a:p>
          <a:p>
            <a:pPr marL="742950" lvl="1" indent="-285750"/>
            <a:endParaRPr lang="en-US" dirty="0"/>
          </a:p>
          <a:p>
            <a:pPr marL="285750" indent="-285750"/>
            <a:r>
              <a:rPr lang="en-US" dirty="0"/>
              <a:t>Possible introduction of Carbon border adjustment mechanism 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Monitor consistency of national measures and plans with EU-wide targets </a:t>
            </a:r>
          </a:p>
          <a:p>
            <a:pPr marL="742950" lvl="1" indent="-285750"/>
            <a:r>
              <a:rPr lang="en-US" dirty="0"/>
              <a:t>On basis of National Energy and Climate Plans submitted by Member States </a:t>
            </a:r>
          </a:p>
          <a:p>
            <a:pPr marL="742950" lvl="1" indent="-285750"/>
            <a:endParaRPr lang="en-US" dirty="0"/>
          </a:p>
          <a:p>
            <a:pPr marL="742950" lvl="1" indent="-285750"/>
            <a:endParaRPr lang="en-US" dirty="0"/>
          </a:p>
          <a:p>
            <a:pPr marL="285750" indent="-285750"/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819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9B993-8DBB-4BBC-BCC7-03692F887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A52F"/>
                </a:solidFill>
              </a:rPr>
              <a:t>Energy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32F6B-A756-439B-8AAD-F8167B396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41704" cy="435133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Renewable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Phase out coal, </a:t>
            </a:r>
            <a:r>
              <a:rPr lang="en-GB" sz="4000" dirty="0"/>
              <a:t>decarbonise</a:t>
            </a:r>
            <a:r>
              <a:rPr lang="en-US" sz="4000" dirty="0"/>
              <a:t> gas sector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Interconnected and integrated energy system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Development of new technologies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2EC5B4-DB1C-4586-B5B9-50F209221B2E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A5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B70C50F-E795-4027-B08C-89D5D3421EA8}"/>
              </a:ext>
            </a:extLst>
          </p:cNvPr>
          <p:cNvGraphicFramePr/>
          <p:nvPr/>
        </p:nvGraphicFramePr>
        <p:xfrm>
          <a:off x="8070575" y="1691724"/>
          <a:ext cx="3894317" cy="3526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CCA1895-0CD6-42F1-AA46-31786DF8C8DB}"/>
              </a:ext>
            </a:extLst>
          </p:cNvPr>
          <p:cNvSpPr txBox="1"/>
          <p:nvPr/>
        </p:nvSpPr>
        <p:spPr>
          <a:xfrm>
            <a:off x="7910637" y="624778"/>
            <a:ext cx="42141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75% of the EU’s GHG emissions comes from the production and use of energy</a:t>
            </a:r>
          </a:p>
        </p:txBody>
      </p:sp>
    </p:spTree>
    <p:extLst>
      <p:ext uri="{BB962C8B-B14F-4D97-AF65-F5344CB8AC3E}">
        <p14:creationId xmlns:p14="http://schemas.microsoft.com/office/powerpoint/2010/main" val="1785740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CB547-1794-4431-AD16-46E3AAC9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Renewable resources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80893-3882-4B7C-A4BE-D8893B68D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power sector should be based on renewable energy sources</a:t>
            </a:r>
          </a:p>
          <a:p>
            <a:r>
              <a:rPr lang="en-GB" dirty="0"/>
              <a:t>Strategy on offshore wind production- focusing on regional cooperation </a:t>
            </a:r>
          </a:p>
          <a:p>
            <a:r>
              <a:rPr lang="en-GB" dirty="0"/>
              <a:t>Ensure that this does not excessively burden citizens </a:t>
            </a:r>
          </a:p>
          <a:p>
            <a:pPr lvl="1"/>
            <a:r>
              <a:rPr lang="en-GB" dirty="0"/>
              <a:t>Energy poverty must be tackled and eradicated </a:t>
            </a:r>
          </a:p>
          <a:p>
            <a:pPr lvl="1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046A69-D99E-46E2-911E-1B6206E3FAE1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A5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67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CB547-1794-4431-AD16-46E3AAC9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Phase out coal, </a:t>
            </a:r>
            <a:r>
              <a:rPr lang="en-GB" sz="4400" dirty="0"/>
              <a:t>decarbonise</a:t>
            </a:r>
            <a:r>
              <a:rPr lang="en-US" sz="4400" dirty="0"/>
              <a:t> gas sector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80893-3882-4B7C-A4BE-D8893B68D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Many MS dependent on natural gas for commercial and residential heating </a:t>
            </a:r>
          </a:p>
          <a:p>
            <a:r>
              <a:rPr lang="en-GB" dirty="0"/>
              <a:t>Coal &amp; gas account for countless jobs- employment must be taken into account </a:t>
            </a:r>
          </a:p>
          <a:p>
            <a:r>
              <a:rPr lang="en-GB" dirty="0"/>
              <a:t>Decarbonization of gas sector will be supported through the financing of technologies </a:t>
            </a:r>
          </a:p>
          <a:p>
            <a:pPr lvl="1"/>
            <a:r>
              <a:rPr lang="en-GB" dirty="0"/>
              <a:t>Hydrogen strategy published in July 2020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046A69-D99E-46E2-911E-1B6206E3FAE1}"/>
              </a:ext>
            </a:extLst>
          </p:cNvPr>
          <p:cNvSpPr/>
          <p:nvPr/>
        </p:nvSpPr>
        <p:spPr>
          <a:xfrm>
            <a:off x="10942320" y="0"/>
            <a:ext cx="1249680" cy="6858000"/>
          </a:xfrm>
          <a:prstGeom prst="rect">
            <a:avLst/>
          </a:prstGeom>
          <a:solidFill>
            <a:srgbClr val="FFA5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57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Climate ambition</vt:lpstr>
      <vt:lpstr>Climate neutrality goals </vt:lpstr>
      <vt:lpstr>Institutional endorsement </vt:lpstr>
      <vt:lpstr>European Climate Law </vt:lpstr>
      <vt:lpstr>Policy instruments</vt:lpstr>
      <vt:lpstr>Energy</vt:lpstr>
      <vt:lpstr>Renewable resources</vt:lpstr>
      <vt:lpstr>Phase out coal, decarbonise gas sector</vt:lpstr>
      <vt:lpstr>Interconnected &amp; integrated energy system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Nora Vissers</dc:creator>
  <cp:lastModifiedBy>Nora Vissers</cp:lastModifiedBy>
  <cp:revision>1</cp:revision>
  <dcterms:created xsi:type="dcterms:W3CDTF">2020-12-08T08:45:22Z</dcterms:created>
  <dcterms:modified xsi:type="dcterms:W3CDTF">2020-12-08T08:45:46Z</dcterms:modified>
</cp:coreProperties>
</file>